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02523"/>
          <c:y val="0.0363456"/>
          <c:w val="0.692477"/>
          <c:h val="0.95115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85888D"/>
            </a:solidFill>
            <a:ln w="9525" cap="flat">
              <a:noFill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85888D"/>
              </a:solidFill>
              <a:ln w="9525" cap="flat">
                <a:noFill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D24F30"/>
              </a:solidFill>
              <a:ln w="9525" cap="flat">
                <a:noFill/>
                <a:round/>
              </a:ln>
              <a:effectLst/>
            </c:spPr>
          </c:dPt>
          <c:dPt>
            <c:idx val="2"/>
            <c:explosion val="0"/>
            <c:spPr>
              <a:solidFill>
                <a:srgbClr val="424242"/>
              </a:solidFill>
              <a:ln w="9525" cap="flat">
                <a:noFill/>
                <a:round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1" i="0" strike="noStrike" sz="24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1" i="0" strike="noStrike" sz="24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1" i="0" strike="noStrike" sz="2400" u="none">
                      <a:solidFill>
                        <a:srgbClr val="FFFFFF"/>
                      </a:solidFill>
                      <a:latin typeface="Helvetic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1" i="0" strike="noStrike" sz="2400" u="none">
                    <a:solidFill>
                      <a:srgbClr val="FFFFFF"/>
                    </a:solidFill>
                    <a:latin typeface="Helvetica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to far</c:v>
                </c:pt>
                <c:pt idx="1">
                  <c:v>o.k.</c:v>
                </c:pt>
                <c:pt idx="2">
                  <c:v>to short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2.000000</c:v>
                </c:pt>
                <c:pt idx="1">
                  <c:v>1.000000</c:v>
                </c:pt>
                <c:pt idx="2">
                  <c:v>2.000000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327185"/>
          <c:h val="0.270333"/>
        </c:manualLayout>
      </c:layout>
      <c:overlay val="1"/>
      <c:spPr>
        <a:noFill/>
        <a:ln w="9525" cap="flat">
          <a:noFill/>
          <a:round/>
        </a:ln>
        <a:effectLst/>
      </c:spPr>
      <c:txPr>
        <a:bodyPr rot="0"/>
        <a:lstStyle/>
        <a:p>
          <a:pPr>
            <a:defRPr b="0" i="0" strike="noStrike" sz="3200" u="none">
              <a:solidFill>
                <a:srgbClr val="000000"/>
              </a:solidFill>
              <a:latin typeface="Gill Sans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Leer K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© Tilo Schwarz, feel free to use this slide with an indication of source."/>
          <p:cNvSpPr txBox="1"/>
          <p:nvPr/>
        </p:nvSpPr>
        <p:spPr>
          <a:xfrm>
            <a:off x="381827" y="9228027"/>
            <a:ext cx="3836148" cy="21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>
            <a:spAutoFit/>
          </a:bodyPr>
          <a:lstStyle>
            <a:lvl1pPr defTabSz="1295400">
              <a:buClr>
                <a:srgbClr val="000000"/>
              </a:buClr>
              <a:buFont typeface="Helvetica Light"/>
              <a:defRPr b="0" sz="90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© Tilo Schwarz, feel free to use this slide with an indication of source.</a:t>
            </a:r>
          </a:p>
        </p:txBody>
      </p:sp>
      <p:grpSp>
        <p:nvGrpSpPr>
          <p:cNvPr id="121" name="Gruppieren"/>
          <p:cNvGrpSpPr/>
          <p:nvPr/>
        </p:nvGrpSpPr>
        <p:grpSpPr>
          <a:xfrm>
            <a:off x="385233" y="9156931"/>
            <a:ext cx="12238729" cy="46133"/>
            <a:chOff x="0" y="124817"/>
            <a:chExt cx="12238727" cy="46132"/>
          </a:xfrm>
        </p:grpSpPr>
        <p:sp>
          <p:nvSpPr>
            <p:cNvPr id="118" name="Rechteck"/>
            <p:cNvSpPr/>
            <p:nvPr/>
          </p:nvSpPr>
          <p:spPr>
            <a:xfrm>
              <a:off x="0" y="147004"/>
              <a:ext cx="10320205" cy="23946"/>
            </a:xfrm>
            <a:prstGeom prst="rect">
              <a:avLst/>
            </a:prstGeom>
            <a:solidFill>
              <a:srgbClr val="424242"/>
            </a:solidFill>
            <a:ln w="12700" cap="flat">
              <a:noFill/>
              <a:round/>
            </a:ln>
            <a:effectLst/>
          </p:spPr>
          <p:txBody>
            <a:bodyPr wrap="square" lIns="35917" tIns="35917" rIns="35917" bIns="35917" numCol="1" anchor="b">
              <a:noAutofit/>
            </a:bodyPr>
            <a:lstStyle/>
            <a:p>
              <a:pPr defTabSz="1295400">
                <a:defRPr b="0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19" name="Rechteck"/>
            <p:cNvSpPr/>
            <p:nvPr/>
          </p:nvSpPr>
          <p:spPr>
            <a:xfrm>
              <a:off x="11999279" y="147004"/>
              <a:ext cx="239449" cy="23946"/>
            </a:xfrm>
            <a:prstGeom prst="rect">
              <a:avLst/>
            </a:pr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35917" tIns="35917" rIns="35917" bIns="35917" numCol="1" anchor="b">
              <a:noAutofit/>
            </a:bodyPr>
            <a:lstStyle/>
            <a:p>
              <a:pPr algn="l" defTabSz="1295400"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0" name="Gruppieren"/>
            <p:cNvSpPr/>
            <p:nvPr/>
          </p:nvSpPr>
          <p:spPr>
            <a:xfrm>
              <a:off x="10231270" y="124817"/>
              <a:ext cx="18644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spAutoFit/>
            </a:bodyPr>
            <a:lstStyle/>
            <a:p>
              <a:pPr defTabSz="1295400">
                <a:buFont typeface="Helvetica Light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900"/>
                <a:t>www</a:t>
              </a:r>
              <a:r>
                <a:t>.</a:t>
              </a:r>
              <a:r>
                <a:rPr b="1" spc="36">
                  <a:solidFill>
                    <a:srgbClr val="D14C2D"/>
                  </a:solidFill>
                  <a:uFill>
                    <a:solidFill>
                      <a:srgbClr val="007600"/>
                    </a:solidFill>
                  </a:uFill>
                </a:rPr>
                <a:t>Kata-Dojo</a:t>
              </a:r>
              <a:r>
                <a:t>.</a:t>
              </a:r>
              <a:r>
                <a:rPr sz="900"/>
                <a:t>com</a:t>
              </a:r>
            </a:p>
          </p:txBody>
        </p:sp>
      </p:grpSp>
      <p:sp>
        <p:nvSpPr>
          <p:cNvPr id="122" name="Foliennummer"/>
          <p:cNvSpPr txBox="1"/>
          <p:nvPr>
            <p:ph type="sldNum" sz="quarter" idx="2"/>
          </p:nvPr>
        </p:nvSpPr>
        <p:spPr>
          <a:xfrm>
            <a:off x="12373185" y="9228027"/>
            <a:ext cx="211671" cy="211535"/>
          </a:xfrm>
          <a:prstGeom prst="rect">
            <a:avLst/>
          </a:prstGeom>
        </p:spPr>
        <p:txBody>
          <a:bodyPr lIns="35917" tIns="35917" rIns="35917" bIns="35917" anchor="ctr"/>
          <a:lstStyle>
            <a:lvl1pPr defTabSz="1295400">
              <a:buClr>
                <a:srgbClr val="000000"/>
              </a:buClr>
              <a:buFont typeface="Helvetica Light"/>
              <a:defRPr sz="90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2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33.png"/><Relationship Id="rId13" Type="http://schemas.openxmlformats.org/officeDocument/2006/relationships/image" Target="../media/image22.png"/><Relationship Id="rId14" Type="http://schemas.openxmlformats.org/officeDocument/2006/relationships/image" Target="../media/image34.png"/><Relationship Id="rId15" Type="http://schemas.openxmlformats.org/officeDocument/2006/relationships/image" Target="../media/image25.png"/><Relationship Id="rId16" Type="http://schemas.openxmlformats.org/officeDocument/2006/relationships/image" Target="../media/image35.png"/><Relationship Id="rId17" Type="http://schemas.openxmlformats.org/officeDocument/2006/relationships/image" Target="../media/image17.png"/><Relationship Id="rId18" Type="http://schemas.openxmlformats.org/officeDocument/2006/relationships/image" Target="../media/image15.png"/><Relationship Id="rId19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ory Board…"/>
          <p:cNvSpPr txBox="1"/>
          <p:nvPr/>
        </p:nvSpPr>
        <p:spPr>
          <a:xfrm>
            <a:off x="305990" y="5160036"/>
            <a:ext cx="12392820" cy="399689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defTabSz="1374126">
              <a:spcBef>
                <a:spcPts val="3100"/>
              </a:spcBef>
              <a:buClr>
                <a:srgbClr val="929292"/>
              </a:buClr>
              <a:buFont typeface="Verdana"/>
              <a:defRPr sz="10600">
                <a:solidFill>
                  <a:srgbClr val="85888D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Story Board</a:t>
            </a:r>
          </a:p>
          <a:p>
            <a:pPr algn="l" defTabSz="1374126">
              <a:spcBef>
                <a:spcPts val="600"/>
              </a:spcBef>
              <a:buClr>
                <a:srgbClr val="929292"/>
              </a:buClr>
              <a:buFont typeface="Verdana"/>
              <a:defRPr sz="5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Focus Process</a:t>
            </a:r>
            <a:r>
              <a:t> _______________</a:t>
            </a:r>
          </a:p>
        </p:txBody>
      </p:sp>
      <p:sp>
        <p:nvSpPr>
          <p:cNvPr id="132" name="Linie"/>
          <p:cNvSpPr/>
          <p:nvPr/>
        </p:nvSpPr>
        <p:spPr>
          <a:xfrm>
            <a:off x="-484587" y="4876800"/>
            <a:ext cx="13992107" cy="0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1374126">
              <a:buClr>
                <a:srgbClr val="000000"/>
              </a:buClr>
              <a:buFont typeface="Helvetica Light"/>
              <a:defRPr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33" name="KATA Jet"/>
          <p:cNvSpPr txBox="1"/>
          <p:nvPr/>
        </p:nvSpPr>
        <p:spPr>
          <a:xfrm>
            <a:off x="6586000" y="6800905"/>
            <a:ext cx="4070615" cy="1330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62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  <p:sp>
        <p:nvSpPr>
          <p:cNvPr id="134" name="fold along this line"/>
          <p:cNvSpPr txBox="1"/>
          <p:nvPr/>
        </p:nvSpPr>
        <p:spPr>
          <a:xfrm>
            <a:off x="5707927" y="4564664"/>
            <a:ext cx="1607080" cy="31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7889" tIns="47889" rIns="47889" bIns="47889" anchor="ctr">
            <a:spAutoFit/>
          </a:bodyPr>
          <a:lstStyle>
            <a:lvl1pPr>
              <a:defRPr b="0" i="1"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fold along this line</a:t>
            </a:r>
          </a:p>
        </p:txBody>
      </p:sp>
      <p:sp>
        <p:nvSpPr>
          <p:cNvPr id="135" name="Kata Dojo Workshop…"/>
          <p:cNvSpPr txBox="1"/>
          <p:nvPr/>
        </p:nvSpPr>
        <p:spPr>
          <a:xfrm>
            <a:off x="5467541" y="590871"/>
            <a:ext cx="2087852" cy="81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7889" tIns="47889" rIns="47889" bIns="47889" anchor="ctr">
            <a:spAutoFit/>
          </a:bodyPr>
          <a:lstStyle/>
          <a:p>
            <a:pPr>
              <a:defRPr i="1" sz="1600" u="sng"/>
            </a:pPr>
            <a:r>
              <a:t>Kata Dojo Workshop</a:t>
            </a:r>
          </a:p>
          <a:p>
            <a:pPr>
              <a:defRPr i="1" sz="1600"/>
            </a:pPr>
          </a:p>
          <a:p>
            <a:pPr defTabSz="1374126">
              <a:spcBef>
                <a:spcPts val="600"/>
              </a:spcBef>
              <a:buClr>
                <a:srgbClr val="000000"/>
              </a:buClr>
              <a:buFont typeface="Helvetica Light"/>
              <a:defRPr i="1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Story Board Forms</a:t>
            </a:r>
          </a:p>
        </p:txBody>
      </p:sp>
      <p:sp>
        <p:nvSpPr>
          <p:cNvPr id="136" name="Print out one set of forms for each Story Board.…"/>
          <p:cNvSpPr txBox="1"/>
          <p:nvPr/>
        </p:nvSpPr>
        <p:spPr>
          <a:xfrm>
            <a:off x="4004056" y="2055254"/>
            <a:ext cx="4996688" cy="122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374126">
              <a:spcBef>
                <a:spcPts val="600"/>
              </a:spcBef>
              <a:buClr>
                <a:srgbClr val="000000"/>
              </a:buClr>
              <a:buFont typeface="Helvetica Light"/>
              <a:defRPr b="0" i="1" sz="1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Print out one set of forms for each Story Board.</a:t>
            </a:r>
          </a:p>
          <a:p>
            <a:pPr defTabSz="1374126">
              <a:spcBef>
                <a:spcPts val="600"/>
              </a:spcBef>
              <a:buClr>
                <a:srgbClr val="000000"/>
              </a:buClr>
              <a:buFont typeface="Helvetica Light"/>
              <a:defRPr b="0" i="1" sz="1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Use A4 landscape, single page, one side, </a:t>
            </a:r>
            <a:r>
              <a:rPr>
                <a:solidFill>
                  <a:srgbClr val="D81D00"/>
                </a:solidFill>
              </a:rPr>
              <a:t>color</a:t>
            </a:r>
            <a:r>
              <a:t> print out and fix each set by a paper-clip.</a:t>
            </a:r>
          </a:p>
          <a:p>
            <a:pPr defTabSz="1374126">
              <a:spcBef>
                <a:spcPts val="600"/>
              </a:spcBef>
              <a:buClr>
                <a:srgbClr val="000000"/>
              </a:buClr>
              <a:buFont typeface="Helvetica Light"/>
              <a:defRPr b="0" i="1" sz="16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Fill in dates where required.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ruppieren"/>
          <p:cNvGrpSpPr/>
          <p:nvPr/>
        </p:nvGrpSpPr>
        <p:grpSpPr>
          <a:xfrm>
            <a:off x="372533" y="279400"/>
            <a:ext cx="12259734" cy="9169400"/>
            <a:chOff x="0" y="0"/>
            <a:chExt cx="12259733" cy="9169400"/>
          </a:xfrm>
        </p:grpSpPr>
        <p:sp>
          <p:nvSpPr>
            <p:cNvPr id="769" name="Current Condition of Process Metric"/>
            <p:cNvSpPr/>
            <p:nvPr/>
          </p:nvSpPr>
          <p:spPr>
            <a:xfrm>
              <a:off x="0" y="1513"/>
              <a:ext cx="12259734" cy="442980"/>
            </a:xfrm>
            <a:prstGeom prst="rect">
              <a:avLst/>
            </a:prstGeom>
            <a:solidFill>
              <a:srgbClr val="85888D"/>
            </a:solidFill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>
              <a:lvl1pPr defTabSz="1295400">
                <a:buClr>
                  <a:srgbClr val="FFFFFF"/>
                </a:buClr>
                <a:buFont typeface="Helvetica"/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Current Condition of Process Metric</a:t>
              </a:r>
            </a:p>
          </p:txBody>
        </p:sp>
        <p:sp>
          <p:nvSpPr>
            <p:cNvPr id="770" name="Linie"/>
            <p:cNvSpPr/>
            <p:nvPr/>
          </p:nvSpPr>
          <p:spPr>
            <a:xfrm flipV="1">
              <a:off x="889174" y="2640996"/>
              <a:ext cx="1" cy="5154882"/>
            </a:xfrm>
            <a:prstGeom prst="line">
              <a:avLst/>
            </a:prstGeom>
            <a:noFill/>
            <a:ln w="25400" cap="flat">
              <a:solidFill>
                <a:srgbClr val="42424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7700">
                <a:defRPr b="0" sz="1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ie"/>
            <p:cNvSpPr/>
            <p:nvPr/>
          </p:nvSpPr>
          <p:spPr>
            <a:xfrm>
              <a:off x="889173" y="7783321"/>
              <a:ext cx="10289423" cy="1"/>
            </a:xfrm>
            <a:prstGeom prst="line">
              <a:avLst/>
            </a:prstGeom>
            <a:noFill/>
            <a:ln w="25400" cap="flat">
              <a:solidFill>
                <a:srgbClr val="42424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7700">
                <a:defRPr b="0" sz="1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Date"/>
            <p:cNvSpPr txBox="1"/>
            <p:nvPr/>
          </p:nvSpPr>
          <p:spPr>
            <a:xfrm>
              <a:off x="10980252" y="7893643"/>
              <a:ext cx="414859" cy="249636"/>
            </a:xfrm>
            <a:prstGeom prst="rect">
              <a:avLst/>
            </a:prstGeom>
            <a:noFill/>
            <a:ln w="317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b="1" sz="1200">
                  <a:latin typeface="Helvetica"/>
                  <a:ea typeface="Helvetica"/>
                  <a:cs typeface="Helvetica"/>
                  <a:sym typeface="Helvetica"/>
                </a:rPr>
                <a:t>Date</a:t>
              </a:r>
            </a:p>
          </p:txBody>
        </p:sp>
        <p:sp>
          <p:nvSpPr>
            <p:cNvPr id="773" name="Linie"/>
            <p:cNvSpPr/>
            <p:nvPr/>
          </p:nvSpPr>
          <p:spPr>
            <a:xfrm>
              <a:off x="755660" y="2956051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ie"/>
            <p:cNvSpPr/>
            <p:nvPr/>
          </p:nvSpPr>
          <p:spPr>
            <a:xfrm>
              <a:off x="755660" y="3440512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ie"/>
            <p:cNvSpPr/>
            <p:nvPr/>
          </p:nvSpPr>
          <p:spPr>
            <a:xfrm>
              <a:off x="755660" y="3924973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ie"/>
            <p:cNvSpPr/>
            <p:nvPr/>
          </p:nvSpPr>
          <p:spPr>
            <a:xfrm>
              <a:off x="755660" y="4409433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ie"/>
            <p:cNvSpPr/>
            <p:nvPr/>
          </p:nvSpPr>
          <p:spPr>
            <a:xfrm>
              <a:off x="755660" y="4893893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ie"/>
            <p:cNvSpPr/>
            <p:nvPr/>
          </p:nvSpPr>
          <p:spPr>
            <a:xfrm>
              <a:off x="755660" y="5378354"/>
              <a:ext cx="10136001" cy="1"/>
            </a:xfrm>
            <a:prstGeom prst="line">
              <a:avLst/>
            </a:prstGeom>
            <a:noFill/>
            <a:ln w="127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ie"/>
            <p:cNvSpPr/>
            <p:nvPr/>
          </p:nvSpPr>
          <p:spPr>
            <a:xfrm>
              <a:off x="755660" y="5862815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ie"/>
            <p:cNvSpPr/>
            <p:nvPr/>
          </p:nvSpPr>
          <p:spPr>
            <a:xfrm>
              <a:off x="755660" y="6347276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ie"/>
            <p:cNvSpPr/>
            <p:nvPr/>
          </p:nvSpPr>
          <p:spPr>
            <a:xfrm>
              <a:off x="755660" y="6831736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ie"/>
            <p:cNvSpPr/>
            <p:nvPr/>
          </p:nvSpPr>
          <p:spPr>
            <a:xfrm>
              <a:off x="755660" y="7316196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ie"/>
            <p:cNvSpPr/>
            <p:nvPr/>
          </p:nvSpPr>
          <p:spPr>
            <a:xfrm flipV="1">
              <a:off x="1389034" y="150799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ie"/>
            <p:cNvSpPr/>
            <p:nvPr/>
          </p:nvSpPr>
          <p:spPr>
            <a:xfrm flipV="1">
              <a:off x="1888893" y="1511852"/>
              <a:ext cx="1" cy="7240002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ie"/>
            <p:cNvSpPr/>
            <p:nvPr/>
          </p:nvSpPr>
          <p:spPr>
            <a:xfrm flipV="1">
              <a:off x="2388753" y="1511852"/>
              <a:ext cx="1" cy="7240002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ie"/>
            <p:cNvSpPr/>
            <p:nvPr/>
          </p:nvSpPr>
          <p:spPr>
            <a:xfrm flipV="1">
              <a:off x="2888614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ie"/>
            <p:cNvSpPr/>
            <p:nvPr/>
          </p:nvSpPr>
          <p:spPr>
            <a:xfrm flipV="1">
              <a:off x="3388474" y="1511852"/>
              <a:ext cx="1" cy="7240002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ie"/>
            <p:cNvSpPr/>
            <p:nvPr/>
          </p:nvSpPr>
          <p:spPr>
            <a:xfrm flipV="1">
              <a:off x="3888334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ie"/>
            <p:cNvSpPr/>
            <p:nvPr/>
          </p:nvSpPr>
          <p:spPr>
            <a:xfrm flipV="1">
              <a:off x="4388195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ie"/>
            <p:cNvSpPr/>
            <p:nvPr/>
          </p:nvSpPr>
          <p:spPr>
            <a:xfrm flipV="1">
              <a:off x="4884737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ie"/>
            <p:cNvSpPr/>
            <p:nvPr/>
          </p:nvSpPr>
          <p:spPr>
            <a:xfrm flipV="1">
              <a:off x="5387913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ie"/>
            <p:cNvSpPr/>
            <p:nvPr/>
          </p:nvSpPr>
          <p:spPr>
            <a:xfrm flipV="1">
              <a:off x="5887774" y="1516641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ie"/>
            <p:cNvSpPr/>
            <p:nvPr/>
          </p:nvSpPr>
          <p:spPr>
            <a:xfrm flipV="1">
              <a:off x="6387635" y="1511854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ie"/>
            <p:cNvSpPr/>
            <p:nvPr/>
          </p:nvSpPr>
          <p:spPr>
            <a:xfrm flipV="1">
              <a:off x="6887495" y="1511854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ie"/>
            <p:cNvSpPr/>
            <p:nvPr/>
          </p:nvSpPr>
          <p:spPr>
            <a:xfrm flipV="1">
              <a:off x="7386968" y="1511854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ie"/>
            <p:cNvSpPr/>
            <p:nvPr/>
          </p:nvSpPr>
          <p:spPr>
            <a:xfrm flipV="1">
              <a:off x="7887216" y="1516643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ie"/>
            <p:cNvSpPr/>
            <p:nvPr/>
          </p:nvSpPr>
          <p:spPr>
            <a:xfrm flipV="1">
              <a:off x="8387076" y="1511854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ie"/>
            <p:cNvSpPr/>
            <p:nvPr/>
          </p:nvSpPr>
          <p:spPr>
            <a:xfrm flipV="1">
              <a:off x="8886936" y="1516643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ie"/>
            <p:cNvSpPr/>
            <p:nvPr/>
          </p:nvSpPr>
          <p:spPr>
            <a:xfrm flipV="1">
              <a:off x="9386795" y="1516643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Remarks"/>
            <p:cNvSpPr txBox="1"/>
            <p:nvPr/>
          </p:nvSpPr>
          <p:spPr>
            <a:xfrm rot="16200000">
              <a:off x="-164827" y="1910381"/>
              <a:ext cx="1269074" cy="249636"/>
            </a:xfrm>
            <a:prstGeom prst="rect">
              <a:avLst/>
            </a:prstGeom>
            <a:noFill/>
            <a:ln w="317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200">
                  <a:latin typeface="Helvetica"/>
                  <a:ea typeface="Helvetica"/>
                  <a:cs typeface="Helvetica"/>
                  <a:sym typeface="Helvetica"/>
                </a:rPr>
                <a:t>Remarks</a:t>
              </a:r>
            </a:p>
          </p:txBody>
        </p:sp>
        <p:sp>
          <p:nvSpPr>
            <p:cNvPr id="801" name="Linie"/>
            <p:cNvSpPr/>
            <p:nvPr/>
          </p:nvSpPr>
          <p:spPr>
            <a:xfrm flipV="1">
              <a:off x="9886656" y="1526988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ie"/>
            <p:cNvSpPr/>
            <p:nvPr/>
          </p:nvSpPr>
          <p:spPr>
            <a:xfrm flipV="1">
              <a:off x="10386517" y="1526988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ie"/>
            <p:cNvSpPr/>
            <p:nvPr/>
          </p:nvSpPr>
          <p:spPr>
            <a:xfrm flipV="1">
              <a:off x="10886376" y="1526988"/>
              <a:ext cx="1" cy="724000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ie"/>
            <p:cNvSpPr/>
            <p:nvPr/>
          </p:nvSpPr>
          <p:spPr>
            <a:xfrm>
              <a:off x="755660" y="5620585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ie"/>
            <p:cNvSpPr/>
            <p:nvPr/>
          </p:nvSpPr>
          <p:spPr>
            <a:xfrm>
              <a:off x="755660" y="6105045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ie"/>
            <p:cNvSpPr/>
            <p:nvPr/>
          </p:nvSpPr>
          <p:spPr>
            <a:xfrm>
              <a:off x="755660" y="6584817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ie"/>
            <p:cNvSpPr/>
            <p:nvPr/>
          </p:nvSpPr>
          <p:spPr>
            <a:xfrm>
              <a:off x="755660" y="7073966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ie"/>
            <p:cNvSpPr/>
            <p:nvPr/>
          </p:nvSpPr>
          <p:spPr>
            <a:xfrm>
              <a:off x="755660" y="7558423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ie"/>
            <p:cNvSpPr/>
            <p:nvPr/>
          </p:nvSpPr>
          <p:spPr>
            <a:xfrm>
              <a:off x="755660" y="3198282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ie"/>
            <p:cNvSpPr/>
            <p:nvPr/>
          </p:nvSpPr>
          <p:spPr>
            <a:xfrm>
              <a:off x="755660" y="3682742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ie"/>
            <p:cNvSpPr/>
            <p:nvPr/>
          </p:nvSpPr>
          <p:spPr>
            <a:xfrm>
              <a:off x="755660" y="4167203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ie"/>
            <p:cNvSpPr/>
            <p:nvPr/>
          </p:nvSpPr>
          <p:spPr>
            <a:xfrm>
              <a:off x="755660" y="4651664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ie"/>
            <p:cNvSpPr/>
            <p:nvPr/>
          </p:nvSpPr>
          <p:spPr>
            <a:xfrm>
              <a:off x="755660" y="5136124"/>
              <a:ext cx="10136001" cy="1"/>
            </a:xfrm>
            <a:prstGeom prst="line">
              <a:avLst/>
            </a:prstGeom>
            <a:noFill/>
            <a:ln w="3175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Termin:"/>
            <p:cNvSpPr/>
            <p:nvPr/>
          </p:nvSpPr>
          <p:spPr>
            <a:xfrm>
              <a:off x="8924059" y="455764"/>
              <a:ext cx="3328327" cy="4669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76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Termin:</a:t>
              </a:r>
            </a:p>
          </p:txBody>
        </p:sp>
        <p:sp>
          <p:nvSpPr>
            <p:cNvPr id="815" name="Process:"/>
            <p:cNvSpPr/>
            <p:nvPr/>
          </p:nvSpPr>
          <p:spPr>
            <a:xfrm>
              <a:off x="0" y="447890"/>
              <a:ext cx="12259734" cy="4788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Process:</a:t>
              </a:r>
            </a:p>
          </p:txBody>
        </p:sp>
        <p:sp>
          <p:nvSpPr>
            <p:cNvPr id="816" name="Indicator (name + unit):"/>
            <p:cNvSpPr/>
            <p:nvPr/>
          </p:nvSpPr>
          <p:spPr>
            <a:xfrm>
              <a:off x="0" y="903849"/>
              <a:ext cx="12259734" cy="4788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"/>
                <a:defRPr sz="1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Indicator </a:t>
              </a:r>
              <a:r>
                <a:rPr b="0"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(name + unit)</a:t>
              </a: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:</a:t>
              </a:r>
            </a:p>
          </p:txBody>
        </p:sp>
        <p:sp>
          <p:nvSpPr>
            <p:cNvPr id="817" name="FLIGHT DISTANCE (cm)"/>
            <p:cNvSpPr txBox="1"/>
            <p:nvPr/>
          </p:nvSpPr>
          <p:spPr>
            <a:xfrm>
              <a:off x="1915304" y="924828"/>
              <a:ext cx="764896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FLIGHT DISTANCE (cm)</a:t>
              </a:r>
            </a:p>
          </p:txBody>
        </p:sp>
        <p:pic>
          <p:nvPicPr>
            <p:cNvPr id="818" name="Linie Linie" descr="Linie Lini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3302" y="5079249"/>
              <a:ext cx="10097128" cy="125724"/>
            </a:xfrm>
            <a:prstGeom prst="rect">
              <a:avLst/>
            </a:prstGeom>
            <a:effectLst/>
          </p:spPr>
        </p:pic>
        <p:sp>
          <p:nvSpPr>
            <p:cNvPr id="820" name="100"/>
            <p:cNvSpPr txBox="1"/>
            <p:nvPr/>
          </p:nvSpPr>
          <p:spPr>
            <a:xfrm>
              <a:off x="134250" y="6374002"/>
              <a:ext cx="605309" cy="386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6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100</a:t>
              </a:r>
            </a:p>
          </p:txBody>
        </p:sp>
        <p:sp>
          <p:nvSpPr>
            <p:cNvPr id="821" name="200"/>
            <p:cNvSpPr txBox="1"/>
            <p:nvPr/>
          </p:nvSpPr>
          <p:spPr>
            <a:xfrm>
              <a:off x="134250" y="5174502"/>
              <a:ext cx="605309" cy="386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6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200</a:t>
              </a:r>
            </a:p>
          </p:txBody>
        </p:sp>
        <p:sp>
          <p:nvSpPr>
            <p:cNvPr id="822" name="300"/>
            <p:cNvSpPr txBox="1"/>
            <p:nvPr/>
          </p:nvSpPr>
          <p:spPr>
            <a:xfrm>
              <a:off x="130931" y="3953564"/>
              <a:ext cx="605309" cy="386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6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300</a:t>
              </a:r>
            </a:p>
          </p:txBody>
        </p:sp>
        <p:sp>
          <p:nvSpPr>
            <p:cNvPr id="823" name="400"/>
            <p:cNvSpPr txBox="1"/>
            <p:nvPr/>
          </p:nvSpPr>
          <p:spPr>
            <a:xfrm>
              <a:off x="130931" y="2723809"/>
              <a:ext cx="605309" cy="386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6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400</a:t>
              </a:r>
            </a:p>
          </p:txBody>
        </p:sp>
        <p:pic>
          <p:nvPicPr>
            <p:cNvPr id="824" name="Linie Linie" descr="Linie Lini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5266" y="5582416"/>
              <a:ext cx="10097128" cy="125725"/>
            </a:xfrm>
            <a:prstGeom prst="rect">
              <a:avLst/>
            </a:prstGeom>
            <a:effectLst/>
          </p:spPr>
        </p:pic>
        <p:pic>
          <p:nvPicPr>
            <p:cNvPr id="826" name="Linie Linie" descr="Linie Lini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4596813">
              <a:off x="387133" y="5315492"/>
              <a:ext cx="2076139" cy="125725"/>
            </a:xfrm>
            <a:prstGeom prst="rect">
              <a:avLst/>
            </a:prstGeom>
            <a:effectLst/>
          </p:spPr>
        </p:pic>
        <p:pic>
          <p:nvPicPr>
            <p:cNvPr id="828" name="Linie Linie" descr="Linie Lini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6569754">
              <a:off x="1096031" y="5582416"/>
              <a:ext cx="1585726" cy="125725"/>
            </a:xfrm>
            <a:prstGeom prst="rect">
              <a:avLst/>
            </a:prstGeom>
            <a:effectLst/>
          </p:spPr>
        </p:pic>
        <p:pic>
          <p:nvPicPr>
            <p:cNvPr id="830" name="Linie Linie" descr="Linie Lini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3648673">
              <a:off x="1794291" y="5365258"/>
              <a:ext cx="1188926" cy="125724"/>
            </a:xfrm>
            <a:prstGeom prst="rect">
              <a:avLst/>
            </a:prstGeom>
            <a:effectLst/>
          </p:spPr>
        </p:pic>
        <p:pic>
          <p:nvPicPr>
            <p:cNvPr id="832" name="Linie Linie" descr="Linie Lini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8100000">
              <a:off x="2490487" y="5570589"/>
              <a:ext cx="857624" cy="125724"/>
            </a:xfrm>
            <a:prstGeom prst="rect">
              <a:avLst/>
            </a:prstGeom>
            <a:effectLst/>
          </p:spPr>
        </p:pic>
        <p:sp>
          <p:nvSpPr>
            <p:cNvPr id="834" name="Rechteck"/>
            <p:cNvSpPr/>
            <p:nvPr/>
          </p:nvSpPr>
          <p:spPr>
            <a:xfrm>
              <a:off x="0" y="0"/>
              <a:ext cx="12259734" cy="9169400"/>
            </a:xfrm>
            <a:prstGeom prst="rect">
              <a:avLst/>
            </a:prstGeom>
            <a:noFill/>
            <a:ln w="381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35917" tIns="35917" rIns="35917" bIns="35917" numCol="1" anchor="t">
              <a:noAutofit/>
            </a:bodyPr>
            <a:lstStyle/>
            <a:p>
              <a:pPr algn="l" defTabSz="1295400">
                <a:defRPr b="0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KATA Jet"/>
            <p:cNvSpPr txBox="1"/>
            <p:nvPr/>
          </p:nvSpPr>
          <p:spPr>
            <a:xfrm>
              <a:off x="817390" y="439215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KATA Jet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rrent Condition of Process Metric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Current Condition of Process Metric</a:t>
            </a:r>
          </a:p>
        </p:txBody>
      </p:sp>
      <p:sp>
        <p:nvSpPr>
          <p:cNvPr id="839" name="Linie"/>
          <p:cNvSpPr/>
          <p:nvPr/>
        </p:nvSpPr>
        <p:spPr>
          <a:xfrm flipV="1">
            <a:off x="1261708" y="2920396"/>
            <a:ext cx="1" cy="5154882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0" name="Linie"/>
          <p:cNvSpPr/>
          <p:nvPr/>
        </p:nvSpPr>
        <p:spPr>
          <a:xfrm>
            <a:off x="1261706" y="8062721"/>
            <a:ext cx="10289423" cy="1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1" name="Date"/>
          <p:cNvSpPr txBox="1"/>
          <p:nvPr/>
        </p:nvSpPr>
        <p:spPr>
          <a:xfrm>
            <a:off x="11352785" y="8173043"/>
            <a:ext cx="414859" cy="249636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 sz="1200">
                <a:latin typeface="Helvetica"/>
                <a:ea typeface="Helvetica"/>
                <a:cs typeface="Helvetica"/>
                <a:sym typeface="Helvetica"/>
              </a:rPr>
              <a:t>Date</a:t>
            </a:r>
          </a:p>
        </p:txBody>
      </p:sp>
      <p:sp>
        <p:nvSpPr>
          <p:cNvPr id="842" name="Linie"/>
          <p:cNvSpPr/>
          <p:nvPr/>
        </p:nvSpPr>
        <p:spPr>
          <a:xfrm>
            <a:off x="1128194" y="3235451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3" name="Linie"/>
          <p:cNvSpPr/>
          <p:nvPr/>
        </p:nvSpPr>
        <p:spPr>
          <a:xfrm>
            <a:off x="1128194" y="371991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4" name="Linie"/>
          <p:cNvSpPr/>
          <p:nvPr/>
        </p:nvSpPr>
        <p:spPr>
          <a:xfrm>
            <a:off x="1128194" y="420437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5" name="Linie"/>
          <p:cNvSpPr/>
          <p:nvPr/>
        </p:nvSpPr>
        <p:spPr>
          <a:xfrm>
            <a:off x="1128194" y="468883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6" name="Linie"/>
          <p:cNvSpPr/>
          <p:nvPr/>
        </p:nvSpPr>
        <p:spPr>
          <a:xfrm>
            <a:off x="1128194" y="517329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7" name="Linie"/>
          <p:cNvSpPr/>
          <p:nvPr/>
        </p:nvSpPr>
        <p:spPr>
          <a:xfrm>
            <a:off x="1128194" y="5657754"/>
            <a:ext cx="10136000" cy="1"/>
          </a:xfrm>
          <a:prstGeom prst="line">
            <a:avLst/>
          </a:prstGeom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8" name="Linie"/>
          <p:cNvSpPr/>
          <p:nvPr/>
        </p:nvSpPr>
        <p:spPr>
          <a:xfrm>
            <a:off x="1128194" y="614221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9" name="Linie"/>
          <p:cNvSpPr/>
          <p:nvPr/>
        </p:nvSpPr>
        <p:spPr>
          <a:xfrm>
            <a:off x="1128194" y="662667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0" name="Linie"/>
          <p:cNvSpPr/>
          <p:nvPr/>
        </p:nvSpPr>
        <p:spPr>
          <a:xfrm>
            <a:off x="1128194" y="711113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1" name="Linie"/>
          <p:cNvSpPr/>
          <p:nvPr/>
        </p:nvSpPr>
        <p:spPr>
          <a:xfrm>
            <a:off x="1128194" y="759559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2" name="Linie"/>
          <p:cNvSpPr/>
          <p:nvPr/>
        </p:nvSpPr>
        <p:spPr>
          <a:xfrm flipV="1">
            <a:off x="1761567" y="178739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3" name="Linie"/>
          <p:cNvSpPr/>
          <p:nvPr/>
        </p:nvSpPr>
        <p:spPr>
          <a:xfrm flipV="1">
            <a:off x="2261427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4" name="Linie"/>
          <p:cNvSpPr/>
          <p:nvPr/>
        </p:nvSpPr>
        <p:spPr>
          <a:xfrm flipV="1">
            <a:off x="2761286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5" name="Linie"/>
          <p:cNvSpPr/>
          <p:nvPr/>
        </p:nvSpPr>
        <p:spPr>
          <a:xfrm flipV="1">
            <a:off x="32611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6" name="Linie"/>
          <p:cNvSpPr/>
          <p:nvPr/>
        </p:nvSpPr>
        <p:spPr>
          <a:xfrm flipV="1">
            <a:off x="3761008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7" name="Linie"/>
          <p:cNvSpPr/>
          <p:nvPr/>
        </p:nvSpPr>
        <p:spPr>
          <a:xfrm flipV="1">
            <a:off x="426086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8" name="Linie"/>
          <p:cNvSpPr/>
          <p:nvPr/>
        </p:nvSpPr>
        <p:spPr>
          <a:xfrm flipV="1">
            <a:off x="476072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9" name="Linie"/>
          <p:cNvSpPr/>
          <p:nvPr/>
        </p:nvSpPr>
        <p:spPr>
          <a:xfrm flipV="1">
            <a:off x="5257270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0" name="Linie"/>
          <p:cNvSpPr/>
          <p:nvPr/>
        </p:nvSpPr>
        <p:spPr>
          <a:xfrm flipV="1">
            <a:off x="57604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1" name="Linie"/>
          <p:cNvSpPr/>
          <p:nvPr/>
        </p:nvSpPr>
        <p:spPr>
          <a:xfrm flipV="1">
            <a:off x="626030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2" name="Linie"/>
          <p:cNvSpPr/>
          <p:nvPr/>
        </p:nvSpPr>
        <p:spPr>
          <a:xfrm flipV="1">
            <a:off x="676016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3" name="Linie"/>
          <p:cNvSpPr/>
          <p:nvPr/>
        </p:nvSpPr>
        <p:spPr>
          <a:xfrm flipV="1">
            <a:off x="726002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4" name="Linie"/>
          <p:cNvSpPr/>
          <p:nvPr/>
        </p:nvSpPr>
        <p:spPr>
          <a:xfrm flipV="1">
            <a:off x="7759501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5" name="Linie"/>
          <p:cNvSpPr/>
          <p:nvPr/>
        </p:nvSpPr>
        <p:spPr>
          <a:xfrm flipV="1">
            <a:off x="825974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6" name="Linie"/>
          <p:cNvSpPr/>
          <p:nvPr/>
        </p:nvSpPr>
        <p:spPr>
          <a:xfrm flipV="1">
            <a:off x="8759609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7" name="Linie"/>
          <p:cNvSpPr/>
          <p:nvPr/>
        </p:nvSpPr>
        <p:spPr>
          <a:xfrm flipV="1">
            <a:off x="925946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8" name="Linie"/>
          <p:cNvSpPr/>
          <p:nvPr/>
        </p:nvSpPr>
        <p:spPr>
          <a:xfrm flipV="1">
            <a:off x="9759328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9" name="Remarks"/>
          <p:cNvSpPr txBox="1"/>
          <p:nvPr/>
        </p:nvSpPr>
        <p:spPr>
          <a:xfrm rot="16200000">
            <a:off x="207706" y="2189781"/>
            <a:ext cx="1269075" cy="249636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"/>
              <a:defRPr b="0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Remarks</a:t>
            </a:r>
          </a:p>
        </p:txBody>
      </p:sp>
      <p:sp>
        <p:nvSpPr>
          <p:cNvPr id="870" name="Linie"/>
          <p:cNvSpPr/>
          <p:nvPr/>
        </p:nvSpPr>
        <p:spPr>
          <a:xfrm flipV="1">
            <a:off x="1025918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1" name="Linie"/>
          <p:cNvSpPr/>
          <p:nvPr/>
        </p:nvSpPr>
        <p:spPr>
          <a:xfrm flipV="1">
            <a:off x="10759050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2" name="Linie"/>
          <p:cNvSpPr/>
          <p:nvPr/>
        </p:nvSpPr>
        <p:spPr>
          <a:xfrm flipV="1">
            <a:off x="1125890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3" name="Linie"/>
          <p:cNvSpPr/>
          <p:nvPr/>
        </p:nvSpPr>
        <p:spPr>
          <a:xfrm>
            <a:off x="1128194" y="589998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4" name="Linie"/>
          <p:cNvSpPr/>
          <p:nvPr/>
        </p:nvSpPr>
        <p:spPr>
          <a:xfrm>
            <a:off x="1128194" y="638444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5" name="Linie"/>
          <p:cNvSpPr/>
          <p:nvPr/>
        </p:nvSpPr>
        <p:spPr>
          <a:xfrm>
            <a:off x="1128194" y="6864217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6" name="Linie"/>
          <p:cNvSpPr/>
          <p:nvPr/>
        </p:nvSpPr>
        <p:spPr>
          <a:xfrm>
            <a:off x="1128194" y="735336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7" name="Linie"/>
          <p:cNvSpPr/>
          <p:nvPr/>
        </p:nvSpPr>
        <p:spPr>
          <a:xfrm>
            <a:off x="1128194" y="783782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8" name="Linie"/>
          <p:cNvSpPr/>
          <p:nvPr/>
        </p:nvSpPr>
        <p:spPr>
          <a:xfrm>
            <a:off x="1128194" y="347768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9" name="Linie"/>
          <p:cNvSpPr/>
          <p:nvPr/>
        </p:nvSpPr>
        <p:spPr>
          <a:xfrm>
            <a:off x="1128194" y="396214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0" name="Linie"/>
          <p:cNvSpPr/>
          <p:nvPr/>
        </p:nvSpPr>
        <p:spPr>
          <a:xfrm>
            <a:off x="1128194" y="444660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1" name="Linie"/>
          <p:cNvSpPr/>
          <p:nvPr/>
        </p:nvSpPr>
        <p:spPr>
          <a:xfrm>
            <a:off x="1128194" y="493106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2" name="Linie"/>
          <p:cNvSpPr/>
          <p:nvPr/>
        </p:nvSpPr>
        <p:spPr>
          <a:xfrm>
            <a:off x="1128194" y="541552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3" name="Termin:"/>
          <p:cNvSpPr/>
          <p:nvPr/>
        </p:nvSpPr>
        <p:spPr>
          <a:xfrm>
            <a:off x="9296592" y="735164"/>
            <a:ext cx="3328327" cy="46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Termin:</a:t>
            </a:r>
          </a:p>
        </p:txBody>
      </p:sp>
      <p:sp>
        <p:nvSpPr>
          <p:cNvPr id="884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885" name="Indicator (name + unit):"/>
          <p:cNvSpPr/>
          <p:nvPr/>
        </p:nvSpPr>
        <p:spPr>
          <a:xfrm>
            <a:off x="372533" y="1183249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/>
          <a:p>
            <a:pPr algn="l"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Indicator 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(name + unit)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:</a:t>
            </a:r>
          </a:p>
        </p:txBody>
      </p:sp>
      <p:pic>
        <p:nvPicPr>
          <p:cNvPr id="886" name="Linie Linie" descr="Linie Lini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835" y="5358649"/>
            <a:ext cx="10097128" cy="125724"/>
          </a:xfrm>
          <a:prstGeom prst="rect">
            <a:avLst/>
          </a:prstGeom>
        </p:spPr>
      </p:pic>
      <p:sp>
        <p:nvSpPr>
          <p:cNvPr id="888" name="100"/>
          <p:cNvSpPr txBox="1"/>
          <p:nvPr/>
        </p:nvSpPr>
        <p:spPr>
          <a:xfrm>
            <a:off x="506783" y="6653403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889" name="200"/>
          <p:cNvSpPr txBox="1"/>
          <p:nvPr/>
        </p:nvSpPr>
        <p:spPr>
          <a:xfrm>
            <a:off x="506783" y="5453902"/>
            <a:ext cx="605309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200</a:t>
            </a:r>
          </a:p>
        </p:txBody>
      </p:sp>
      <p:sp>
        <p:nvSpPr>
          <p:cNvPr id="890" name="300"/>
          <p:cNvSpPr txBox="1"/>
          <p:nvPr/>
        </p:nvSpPr>
        <p:spPr>
          <a:xfrm>
            <a:off x="503465" y="4232964"/>
            <a:ext cx="605308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300</a:t>
            </a:r>
          </a:p>
        </p:txBody>
      </p:sp>
      <p:sp>
        <p:nvSpPr>
          <p:cNvPr id="891" name="400"/>
          <p:cNvSpPr txBox="1"/>
          <p:nvPr/>
        </p:nvSpPr>
        <p:spPr>
          <a:xfrm>
            <a:off x="503465" y="3003209"/>
            <a:ext cx="605308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400</a:t>
            </a:r>
          </a:p>
        </p:txBody>
      </p:sp>
      <p:pic>
        <p:nvPicPr>
          <p:cNvPr id="892" name="Linie Linie" descr="Linie Lini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99" y="5861816"/>
            <a:ext cx="10097128" cy="125725"/>
          </a:xfrm>
          <a:prstGeom prst="rect">
            <a:avLst/>
          </a:prstGeom>
        </p:spPr>
      </p:pic>
      <p:pic>
        <p:nvPicPr>
          <p:cNvPr id="894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99260">
            <a:off x="1468222" y="5551202"/>
            <a:ext cx="644373" cy="125725"/>
          </a:xfrm>
          <a:prstGeom prst="rect">
            <a:avLst/>
          </a:prstGeom>
        </p:spPr>
      </p:pic>
      <p:pic>
        <p:nvPicPr>
          <p:cNvPr id="896" name="Linie Linie" descr="Linie Lini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8896113">
            <a:off x="1907451" y="5310697"/>
            <a:ext cx="717471" cy="125725"/>
          </a:xfrm>
          <a:prstGeom prst="rect">
            <a:avLst/>
          </a:prstGeom>
        </p:spPr>
      </p:pic>
      <p:pic>
        <p:nvPicPr>
          <p:cNvPr id="898" name="Linie Linie" descr="Linie Lini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052476">
            <a:off x="2325042" y="5448511"/>
            <a:ext cx="882008" cy="125724"/>
          </a:xfrm>
          <a:prstGeom prst="rect">
            <a:avLst/>
          </a:prstGeom>
        </p:spPr>
      </p:pic>
      <p:pic>
        <p:nvPicPr>
          <p:cNvPr id="900" name="Linie Linie" descr="Linie Lini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092930">
            <a:off x="2937772" y="5674692"/>
            <a:ext cx="694381" cy="125725"/>
          </a:xfrm>
          <a:prstGeom prst="rect">
            <a:avLst/>
          </a:prstGeom>
        </p:spPr>
      </p:pic>
      <p:sp>
        <p:nvSpPr>
          <p:cNvPr id="902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3" name="AVERAGE FLIGHT DISTANCE (cm)"/>
          <p:cNvSpPr txBox="1"/>
          <p:nvPr/>
        </p:nvSpPr>
        <p:spPr>
          <a:xfrm>
            <a:off x="2287837" y="1204228"/>
            <a:ext cx="764896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AVERAGE FLIGHT DISTANCE (cm)</a:t>
            </a:r>
          </a:p>
        </p:txBody>
      </p:sp>
      <p:sp>
        <p:nvSpPr>
          <p:cNvPr id="904" name="199"/>
          <p:cNvSpPr txBox="1"/>
          <p:nvPr/>
        </p:nvSpPr>
        <p:spPr>
          <a:xfrm>
            <a:off x="1363084" y="5893303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199</a:t>
            </a:r>
          </a:p>
        </p:txBody>
      </p:sp>
      <p:sp>
        <p:nvSpPr>
          <p:cNvPr id="905" name="211"/>
          <p:cNvSpPr txBox="1"/>
          <p:nvPr/>
        </p:nvSpPr>
        <p:spPr>
          <a:xfrm>
            <a:off x="1869521" y="5563301"/>
            <a:ext cx="605309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211</a:t>
            </a:r>
          </a:p>
        </p:txBody>
      </p:sp>
      <p:sp>
        <p:nvSpPr>
          <p:cNvPr id="906" name="239"/>
          <p:cNvSpPr txBox="1"/>
          <p:nvPr/>
        </p:nvSpPr>
        <p:spPr>
          <a:xfrm>
            <a:off x="2289851" y="4854049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239</a:t>
            </a:r>
          </a:p>
        </p:txBody>
      </p:sp>
      <p:sp>
        <p:nvSpPr>
          <p:cNvPr id="907" name="196"/>
          <p:cNvSpPr txBox="1"/>
          <p:nvPr/>
        </p:nvSpPr>
        <p:spPr>
          <a:xfrm>
            <a:off x="2812086" y="5897640"/>
            <a:ext cx="605309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196</a:t>
            </a:r>
          </a:p>
        </p:txBody>
      </p:sp>
      <p:sp>
        <p:nvSpPr>
          <p:cNvPr id="908" name="200"/>
          <p:cNvSpPr txBox="1"/>
          <p:nvPr/>
        </p:nvSpPr>
        <p:spPr>
          <a:xfrm>
            <a:off x="3653901" y="5353221"/>
            <a:ext cx="605308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200</a:t>
            </a:r>
          </a:p>
        </p:txBody>
      </p:sp>
      <p:sp>
        <p:nvSpPr>
          <p:cNvPr id="909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ruppieren"/>
          <p:cNvGrpSpPr/>
          <p:nvPr/>
        </p:nvGrpSpPr>
        <p:grpSpPr>
          <a:xfrm>
            <a:off x="372533" y="279400"/>
            <a:ext cx="12259734" cy="9182828"/>
            <a:chOff x="0" y="0"/>
            <a:chExt cx="12259733" cy="9182827"/>
          </a:xfrm>
        </p:grpSpPr>
        <p:sp>
          <p:nvSpPr>
            <p:cNvPr id="911" name="Current Condition of Process Metric"/>
            <p:cNvSpPr/>
            <p:nvPr/>
          </p:nvSpPr>
          <p:spPr>
            <a:xfrm>
              <a:off x="0" y="1513"/>
              <a:ext cx="12259734" cy="442980"/>
            </a:xfrm>
            <a:prstGeom prst="rect">
              <a:avLst/>
            </a:prstGeom>
            <a:solidFill>
              <a:srgbClr val="85888D"/>
            </a:solidFill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>
              <a:lvl1pPr defTabSz="1295400">
                <a:buClr>
                  <a:srgbClr val="FFFFFF"/>
                </a:buClr>
                <a:buFont typeface="Helvetica"/>
                <a:defRPr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Current Condition of Process Metric</a:t>
              </a:r>
            </a:p>
          </p:txBody>
        </p:sp>
        <p:sp>
          <p:nvSpPr>
            <p:cNvPr id="912" name="Process:"/>
            <p:cNvSpPr/>
            <p:nvPr/>
          </p:nvSpPr>
          <p:spPr>
            <a:xfrm>
              <a:off x="0" y="447890"/>
              <a:ext cx="12259734" cy="4788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Process:</a:t>
              </a:r>
            </a:p>
          </p:txBody>
        </p:sp>
        <p:graphicFrame>
          <p:nvGraphicFramePr>
            <p:cNvPr id="913" name="2D-Kreisdiagramm"/>
            <p:cNvGraphicFramePr/>
            <p:nvPr/>
          </p:nvGraphicFramePr>
          <p:xfrm>
            <a:off x="1099277" y="2367810"/>
            <a:ext cx="7724379" cy="559077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914" name="Indicator (name + unit):"/>
            <p:cNvSpPr/>
            <p:nvPr/>
          </p:nvSpPr>
          <p:spPr>
            <a:xfrm>
              <a:off x="0" y="903849"/>
              <a:ext cx="12259734" cy="47889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ctr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"/>
                <a:defRPr sz="1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Indicator </a:t>
              </a:r>
              <a:r>
                <a:rPr b="0"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(name + unit)</a:t>
              </a: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rPr>
                <a:t>:</a:t>
              </a:r>
            </a:p>
          </p:txBody>
        </p:sp>
        <p:sp>
          <p:nvSpPr>
            <p:cNvPr id="915" name="FLIGHT DISTANCE _______ to ________"/>
            <p:cNvSpPr txBox="1"/>
            <p:nvPr/>
          </p:nvSpPr>
          <p:spPr>
            <a:xfrm>
              <a:off x="1887489" y="924944"/>
              <a:ext cx="5087376" cy="436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FLIGHT DISTANCE _______ to ________</a:t>
              </a:r>
            </a:p>
          </p:txBody>
        </p:sp>
        <p:sp>
          <p:nvSpPr>
            <p:cNvPr id="916" name="Rechteck"/>
            <p:cNvSpPr/>
            <p:nvPr/>
          </p:nvSpPr>
          <p:spPr>
            <a:xfrm>
              <a:off x="11972" y="11972"/>
              <a:ext cx="12235789" cy="9170856"/>
            </a:xfrm>
            <a:prstGeom prst="roundRect">
              <a:avLst>
                <a:gd name="adj" fmla="val 0"/>
              </a:avLst>
            </a:prstGeom>
            <a:noFill/>
            <a:ln w="12700" cap="flat">
              <a:solidFill>
                <a:srgbClr val="007600"/>
              </a:solidFill>
              <a:prstDash val="solid"/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17" name="Rechteck"/>
            <p:cNvSpPr/>
            <p:nvPr/>
          </p:nvSpPr>
          <p:spPr>
            <a:xfrm>
              <a:off x="0" y="0"/>
              <a:ext cx="12259734" cy="9169400"/>
            </a:xfrm>
            <a:prstGeom prst="rect">
              <a:avLst/>
            </a:prstGeom>
            <a:noFill/>
            <a:ln w="38100" cap="flat">
              <a:solidFill>
                <a:srgbClr val="424242"/>
              </a:solidFill>
              <a:prstDash val="solid"/>
              <a:round/>
            </a:ln>
            <a:effectLst/>
          </p:spPr>
          <p:txBody>
            <a:bodyPr wrap="square" lIns="35917" tIns="35917" rIns="35917" bIns="35917" numCol="1" anchor="t">
              <a:noAutofit/>
            </a:bodyPr>
            <a:lstStyle/>
            <a:p>
              <a:pPr algn="l" defTabSz="1295400">
                <a:defRPr b="0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KATA Jet"/>
            <p:cNvSpPr txBox="1"/>
            <p:nvPr/>
          </p:nvSpPr>
          <p:spPr>
            <a:xfrm>
              <a:off x="817390" y="439215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KATA Jet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ext Target Condition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Next Target Condition</a:t>
            </a:r>
          </a:p>
        </p:txBody>
      </p:sp>
      <p:sp>
        <p:nvSpPr>
          <p:cNvPr id="139" name="Outcome Metric:"/>
          <p:cNvSpPr/>
          <p:nvPr/>
        </p:nvSpPr>
        <p:spPr>
          <a:xfrm>
            <a:off x="6491287" y="3392223"/>
            <a:ext cx="6118622" cy="478896"/>
          </a:xfrm>
          <a:prstGeom prst="rect">
            <a:avLst/>
          </a:prstGeom>
          <a:ln w="3175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Outcome Metric:</a:t>
            </a:r>
          </a:p>
        </p:txBody>
      </p:sp>
      <p:sp>
        <p:nvSpPr>
          <p:cNvPr id="140" name="Process Metric:"/>
          <p:cNvSpPr/>
          <p:nvPr/>
        </p:nvSpPr>
        <p:spPr>
          <a:xfrm>
            <a:off x="6491287" y="3871118"/>
            <a:ext cx="6118622" cy="478897"/>
          </a:xfrm>
          <a:prstGeom prst="rect">
            <a:avLst/>
          </a:prstGeom>
          <a:ln w="3175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Process Metric:</a:t>
            </a:r>
          </a:p>
        </p:txBody>
      </p:sp>
      <p:sp>
        <p:nvSpPr>
          <p:cNvPr id="141" name="Outcome Metric:"/>
          <p:cNvSpPr/>
          <p:nvPr/>
        </p:nvSpPr>
        <p:spPr>
          <a:xfrm>
            <a:off x="372533" y="3392223"/>
            <a:ext cx="6141840" cy="478896"/>
          </a:xfrm>
          <a:prstGeom prst="rect">
            <a:avLst/>
          </a:prstGeom>
          <a:solidFill>
            <a:srgbClr val="FFFFFF"/>
          </a:solidFill>
          <a:ln w="3175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Outcome Metric:</a:t>
            </a:r>
          </a:p>
        </p:txBody>
      </p:sp>
      <p:sp>
        <p:nvSpPr>
          <p:cNvPr id="142" name="Process Metric:"/>
          <p:cNvSpPr/>
          <p:nvPr/>
        </p:nvSpPr>
        <p:spPr>
          <a:xfrm>
            <a:off x="372533" y="3871118"/>
            <a:ext cx="6141840" cy="478897"/>
          </a:xfrm>
          <a:prstGeom prst="rect">
            <a:avLst/>
          </a:prstGeom>
          <a:solidFill>
            <a:srgbClr val="FFFFFF"/>
          </a:solidFill>
          <a:ln w="3175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Process Metric:</a:t>
            </a:r>
          </a:p>
        </p:txBody>
      </p:sp>
      <p:sp>
        <p:nvSpPr>
          <p:cNvPr id="143" name="Challenge:"/>
          <p:cNvSpPr/>
          <p:nvPr/>
        </p:nvSpPr>
        <p:spPr>
          <a:xfrm>
            <a:off x="387748" y="1681055"/>
            <a:ext cx="12235789" cy="1209213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Challenge:</a:t>
            </a:r>
          </a:p>
        </p:txBody>
      </p:sp>
      <p:sp>
        <p:nvSpPr>
          <p:cNvPr id="144" name="Current Condition"/>
          <p:cNvSpPr/>
          <p:nvPr/>
        </p:nvSpPr>
        <p:spPr>
          <a:xfrm>
            <a:off x="371806" y="2901354"/>
            <a:ext cx="6129868" cy="478897"/>
          </a:xfrm>
          <a:prstGeom prst="rect">
            <a:avLst/>
          </a:prstGeom>
          <a:solidFill>
            <a:srgbClr val="FFFFFF"/>
          </a:solidFill>
          <a:ln w="254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Current Condition</a:t>
            </a:r>
          </a:p>
        </p:txBody>
      </p:sp>
      <p:sp>
        <p:nvSpPr>
          <p:cNvPr id="145" name="Linie"/>
          <p:cNvSpPr/>
          <p:nvPr/>
        </p:nvSpPr>
        <p:spPr>
          <a:xfrm flipH="1">
            <a:off x="6505144" y="3383710"/>
            <a:ext cx="11607" cy="582042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Coach:"/>
          <p:cNvSpPr/>
          <p:nvPr/>
        </p:nvSpPr>
        <p:spPr>
          <a:xfrm>
            <a:off x="6514372" y="1201274"/>
            <a:ext cx="6105923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Coach:</a:t>
            </a:r>
          </a:p>
        </p:txBody>
      </p:sp>
      <p:sp>
        <p:nvSpPr>
          <p:cNvPr id="147" name="Termin:"/>
          <p:cNvSpPr/>
          <p:nvPr/>
        </p:nvSpPr>
        <p:spPr>
          <a:xfrm>
            <a:off x="9296592" y="735164"/>
            <a:ext cx="3328327" cy="46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Termin:</a:t>
            </a:r>
          </a:p>
        </p:txBody>
      </p:sp>
      <p:sp>
        <p:nvSpPr>
          <p:cNvPr id="148" name="Improver:"/>
          <p:cNvSpPr/>
          <p:nvPr/>
        </p:nvSpPr>
        <p:spPr>
          <a:xfrm>
            <a:off x="372533" y="1201274"/>
            <a:ext cx="6141840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Improver:</a:t>
            </a:r>
          </a:p>
        </p:txBody>
      </p:sp>
      <p:sp>
        <p:nvSpPr>
          <p:cNvPr id="149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150" name="Initial Process-Parameters / Initial Process Pattern"/>
          <p:cNvSpPr/>
          <p:nvPr/>
        </p:nvSpPr>
        <p:spPr>
          <a:xfrm>
            <a:off x="372533" y="4355221"/>
            <a:ext cx="6141840" cy="27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b="0" i="1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Initial Process-Parameters / Initial Process Pattern</a:t>
            </a:r>
          </a:p>
        </p:txBody>
      </p:sp>
      <p:sp>
        <p:nvSpPr>
          <p:cNvPr id="151" name="Constraints / Target Process-Parameters / Target Process Pattern"/>
          <p:cNvSpPr/>
          <p:nvPr/>
        </p:nvSpPr>
        <p:spPr>
          <a:xfrm>
            <a:off x="6496413" y="4355221"/>
            <a:ext cx="6141840" cy="27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b="0" i="1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Constraints / Target Process-Parameters / Target Process Pattern</a:t>
            </a:r>
          </a:p>
        </p:txBody>
      </p:sp>
      <p:sp>
        <p:nvSpPr>
          <p:cNvPr id="152" name="Achieve-by Date:"/>
          <p:cNvSpPr/>
          <p:nvPr/>
        </p:nvSpPr>
        <p:spPr>
          <a:xfrm>
            <a:off x="9303176" y="727290"/>
            <a:ext cx="3328327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Achieve-by Date:</a:t>
            </a:r>
          </a:p>
        </p:txBody>
      </p:sp>
      <p:sp>
        <p:nvSpPr>
          <p:cNvPr id="153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  <p:sp>
        <p:nvSpPr>
          <p:cNvPr id="154" name="Achieve 100% hit rate without changing the target position within 6 month."/>
          <p:cNvSpPr txBox="1"/>
          <p:nvPr/>
        </p:nvSpPr>
        <p:spPr>
          <a:xfrm>
            <a:off x="471579" y="1998173"/>
            <a:ext cx="9828543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Achieve 100% hit rate without changing the target position within 6 month.</a:t>
            </a:r>
          </a:p>
        </p:txBody>
      </p:sp>
      <p:sp>
        <p:nvSpPr>
          <p:cNvPr id="155" name="Tim"/>
          <p:cNvSpPr txBox="1"/>
          <p:nvPr/>
        </p:nvSpPr>
        <p:spPr>
          <a:xfrm>
            <a:off x="1248008" y="1190966"/>
            <a:ext cx="1653968" cy="43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156" name="Amy"/>
          <p:cNvSpPr txBox="1"/>
          <p:nvPr/>
        </p:nvSpPr>
        <p:spPr>
          <a:xfrm>
            <a:off x="7186316" y="1185833"/>
            <a:ext cx="1653969" cy="43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Amy</a:t>
            </a:r>
          </a:p>
        </p:txBody>
      </p:sp>
      <p:grpSp>
        <p:nvGrpSpPr>
          <p:cNvPr id="159" name="Gruppieren"/>
          <p:cNvGrpSpPr/>
          <p:nvPr/>
        </p:nvGrpSpPr>
        <p:grpSpPr>
          <a:xfrm>
            <a:off x="2013505" y="3386236"/>
            <a:ext cx="10296261" cy="436707"/>
            <a:chOff x="0" y="0"/>
            <a:chExt cx="10296259" cy="436705"/>
          </a:xfrm>
        </p:grpSpPr>
        <p:sp>
          <p:nvSpPr>
            <p:cNvPr id="157" name="hit rate = 20% (1 of 5)"/>
            <p:cNvSpPr txBox="1"/>
            <p:nvPr/>
          </p:nvSpPr>
          <p:spPr>
            <a:xfrm>
              <a:off x="0" y="0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hit rate = 20% (1 of 5)</a:t>
              </a:r>
            </a:p>
          </p:txBody>
        </p:sp>
        <p:sp>
          <p:nvSpPr>
            <p:cNvPr id="158" name="hit rate = 40% (2 of 5)"/>
            <p:cNvSpPr txBox="1"/>
            <p:nvPr/>
          </p:nvSpPr>
          <p:spPr>
            <a:xfrm>
              <a:off x="6225645" y="0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hit rate = 40% (2 of 5)</a:t>
              </a:r>
            </a:p>
          </p:txBody>
        </p:sp>
      </p:grpSp>
      <p:grpSp>
        <p:nvGrpSpPr>
          <p:cNvPr id="166" name="Gruppieren"/>
          <p:cNvGrpSpPr/>
          <p:nvPr/>
        </p:nvGrpSpPr>
        <p:grpSpPr>
          <a:xfrm>
            <a:off x="482202" y="4774255"/>
            <a:ext cx="12040396" cy="2066018"/>
            <a:chOff x="0" y="0"/>
            <a:chExt cx="12040395" cy="2066017"/>
          </a:xfrm>
        </p:grpSpPr>
        <p:grpSp>
          <p:nvGrpSpPr>
            <p:cNvPr id="162" name="Gruppieren"/>
            <p:cNvGrpSpPr/>
            <p:nvPr/>
          </p:nvGrpSpPr>
          <p:grpSpPr>
            <a:xfrm>
              <a:off x="37266" y="0"/>
              <a:ext cx="10164565" cy="436706"/>
              <a:chOff x="0" y="0"/>
              <a:chExt cx="10164563" cy="436705"/>
            </a:xfrm>
          </p:grpSpPr>
          <p:sp>
            <p:nvSpPr>
              <p:cNvPr id="160" name="distance to target = 200 cm"/>
              <p:cNvSpPr txBox="1"/>
              <p:nvPr/>
            </p:nvSpPr>
            <p:spPr>
              <a:xfrm>
                <a:off x="0" y="0"/>
                <a:ext cx="4070615" cy="436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917" tIns="35917" rIns="35917" bIns="35917" numCol="1" anchor="t">
                <a:spAutoFit/>
              </a:bodyPr>
              <a:lstStyle>
                <a:lvl1pPr algn="l" defTabSz="1295400">
                  <a:buClr>
                    <a:srgbClr val="000000"/>
                  </a:buClr>
                  <a:buFont typeface="Helvetica Light"/>
                  <a:defRPr b="0" sz="1800">
                    <a:uFill>
                      <a:solidFill>
                        <a:srgbClr val="000000"/>
                      </a:solidFill>
                    </a:uFill>
                    <a:latin typeface="Noteworthy Bold"/>
                    <a:ea typeface="Noteworthy Bold"/>
                    <a:cs typeface="Noteworthy Bold"/>
                    <a:sym typeface="Noteworthy Bold"/>
                  </a:defRPr>
                </a:lvl1pPr>
              </a:lstStyle>
              <a:p>
                <a:pPr/>
                <a:r>
                  <a:t>distance to target = 200 cm</a:t>
                </a:r>
              </a:p>
            </p:txBody>
          </p:sp>
          <p:sp>
            <p:nvSpPr>
              <p:cNvPr id="161" name="distance to target = 200 cm"/>
              <p:cNvSpPr txBox="1"/>
              <p:nvPr/>
            </p:nvSpPr>
            <p:spPr>
              <a:xfrm>
                <a:off x="6093949" y="0"/>
                <a:ext cx="4070615" cy="436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917" tIns="35917" rIns="35917" bIns="35917" numCol="1" anchor="t">
                <a:spAutoFit/>
              </a:bodyPr>
              <a:lstStyle>
                <a:lvl1pPr algn="l" defTabSz="1295400">
                  <a:buClr>
                    <a:srgbClr val="000000"/>
                  </a:buClr>
                  <a:buFont typeface="Helvetica Light"/>
                  <a:defRPr b="0" sz="1800">
                    <a:uFill>
                      <a:solidFill>
                        <a:srgbClr val="000000"/>
                      </a:solidFill>
                    </a:uFill>
                    <a:latin typeface="Noteworthy Bold"/>
                    <a:ea typeface="Noteworthy Bold"/>
                    <a:cs typeface="Noteworthy Bold"/>
                    <a:sym typeface="Noteworthy Bold"/>
                  </a:defRPr>
                </a:lvl1pPr>
              </a:lstStyle>
              <a:p>
                <a:pPr/>
                <a:r>
                  <a:t>distance to target = 200 cm</a:t>
                </a:r>
              </a:p>
            </p:txBody>
          </p:sp>
        </p:grpSp>
        <p:sp>
          <p:nvSpPr>
            <p:cNvPr id="163" name="design changes = 0"/>
            <p:cNvSpPr txBox="1"/>
            <p:nvPr/>
          </p:nvSpPr>
          <p:spPr>
            <a:xfrm>
              <a:off x="6131216" y="514152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design changes = 0</a:t>
              </a:r>
            </a:p>
          </p:txBody>
        </p:sp>
        <p:sp>
          <p:nvSpPr>
            <p:cNvPr id="164" name="budget =  500,- $"/>
            <p:cNvSpPr txBox="1"/>
            <p:nvPr/>
          </p:nvSpPr>
          <p:spPr>
            <a:xfrm>
              <a:off x="6131216" y="1028304"/>
              <a:ext cx="4070615" cy="575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r>
                <a:t>budget =  500,- </a:t>
              </a:r>
              <a:r>
                <a:rPr sz="2500">
                  <a:latin typeface="Noteworthy Light"/>
                  <a:ea typeface="Noteworthy Light"/>
                  <a:cs typeface="Noteworthy Light"/>
                  <a:sym typeface="Noteworthy Light"/>
                </a:rPr>
                <a:t>$</a:t>
              </a:r>
            </a:p>
          </p:txBody>
        </p:sp>
        <p:sp>
          <p:nvSpPr>
            <p:cNvPr id="165" name="Linie"/>
            <p:cNvSpPr/>
            <p:nvPr/>
          </p:nvSpPr>
          <p:spPr>
            <a:xfrm>
              <a:off x="0" y="2066017"/>
              <a:ext cx="1204039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167" name="cross deviation = ± 20 cm"/>
          <p:cNvSpPr txBox="1"/>
          <p:nvPr/>
        </p:nvSpPr>
        <p:spPr>
          <a:xfrm>
            <a:off x="6625390" y="7513183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cross deviation = ± 20 cm</a:t>
            </a:r>
          </a:p>
        </p:txBody>
      </p:sp>
      <p:grpSp>
        <p:nvGrpSpPr>
          <p:cNvPr id="170" name="Gruppieren"/>
          <p:cNvGrpSpPr/>
          <p:nvPr/>
        </p:nvGrpSpPr>
        <p:grpSpPr>
          <a:xfrm>
            <a:off x="495524" y="6996064"/>
            <a:ext cx="4094560" cy="953825"/>
            <a:chOff x="0" y="0"/>
            <a:chExt cx="4094559" cy="953823"/>
          </a:xfrm>
        </p:grpSpPr>
        <p:sp>
          <p:nvSpPr>
            <p:cNvPr id="168" name="cross deviation = ± 82 cm"/>
            <p:cNvSpPr txBox="1"/>
            <p:nvPr/>
          </p:nvSpPr>
          <p:spPr>
            <a:xfrm>
              <a:off x="0" y="517118"/>
              <a:ext cx="4070615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cross deviation = ± 82 cm</a:t>
              </a:r>
            </a:p>
          </p:txBody>
        </p:sp>
        <p:sp>
          <p:nvSpPr>
            <p:cNvPr id="169" name="flight distance = 200 cm ± 80 cm"/>
            <p:cNvSpPr txBox="1"/>
            <p:nvPr/>
          </p:nvSpPr>
          <p:spPr>
            <a:xfrm>
              <a:off x="23944" y="0"/>
              <a:ext cx="4070616" cy="4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flight distance = 200 cm ± 80 cm</a:t>
              </a:r>
            </a:p>
          </p:txBody>
        </p:sp>
      </p:grpSp>
      <p:grpSp>
        <p:nvGrpSpPr>
          <p:cNvPr id="178" name="Gruppieren"/>
          <p:cNvGrpSpPr/>
          <p:nvPr/>
        </p:nvGrpSpPr>
        <p:grpSpPr>
          <a:xfrm>
            <a:off x="1993529" y="3873527"/>
            <a:ext cx="10296261" cy="3795918"/>
            <a:chOff x="0" y="0"/>
            <a:chExt cx="10296259" cy="3795916"/>
          </a:xfrm>
        </p:grpSpPr>
        <p:grpSp>
          <p:nvGrpSpPr>
            <p:cNvPr id="173" name="Gruppieren"/>
            <p:cNvGrpSpPr/>
            <p:nvPr/>
          </p:nvGrpSpPr>
          <p:grpSpPr>
            <a:xfrm>
              <a:off x="0" y="0"/>
              <a:ext cx="10296260" cy="15161"/>
              <a:chOff x="0" y="0"/>
              <a:chExt cx="10296259" cy="15160"/>
            </a:xfrm>
          </p:grpSpPr>
          <p:sp>
            <p:nvSpPr>
              <p:cNvPr id="171" name="flight distance = 200 cm ± 80 cm"/>
              <p:cNvSpPr/>
              <p:nvPr/>
            </p:nvSpPr>
            <p:spPr>
              <a:xfrm>
                <a:off x="0" y="0"/>
                <a:ext cx="407061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917" tIns="35917" rIns="35917" bIns="35917" numCol="1" anchor="t">
                <a:spAutoFit/>
              </a:bodyPr>
              <a:lstStyle>
                <a:lvl1pPr algn="l" defTabSz="1295400">
                  <a:buClr>
                    <a:srgbClr val="000000"/>
                  </a:buClr>
                  <a:buFont typeface="Helvetica Light"/>
                  <a:defRPr b="0" sz="1800">
                    <a:uFill>
                      <a:solidFill>
                        <a:srgbClr val="000000"/>
                      </a:solidFill>
                    </a:uFill>
                    <a:latin typeface="Noteworthy Bold"/>
                    <a:ea typeface="Noteworthy Bold"/>
                    <a:cs typeface="Noteworthy Bold"/>
                    <a:sym typeface="Noteworthy Bold"/>
                  </a:defRPr>
                </a:lvl1pPr>
              </a:lstStyle>
              <a:p>
                <a:pPr/>
                <a:r>
                  <a:t>flight distance = 200 cm ± 80 cm</a:t>
                </a:r>
              </a:p>
            </p:txBody>
          </p:sp>
          <p:sp>
            <p:nvSpPr>
              <p:cNvPr id="172" name="flight distance = 200 cm ± 20 cm"/>
              <p:cNvSpPr/>
              <p:nvPr/>
            </p:nvSpPr>
            <p:spPr>
              <a:xfrm>
                <a:off x="6225645" y="15160"/>
                <a:ext cx="407061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917" tIns="35917" rIns="35917" bIns="35917" numCol="1" anchor="t">
                <a:spAutoFit/>
              </a:bodyPr>
              <a:lstStyle>
                <a:lvl1pPr algn="l" defTabSz="1295400">
                  <a:buClr>
                    <a:srgbClr val="000000"/>
                  </a:buClr>
                  <a:buFont typeface="Helvetica Light"/>
                  <a:defRPr b="0" sz="1800">
                    <a:uFill>
                      <a:solidFill>
                        <a:srgbClr val="000000"/>
                      </a:solidFill>
                    </a:uFill>
                    <a:latin typeface="Noteworthy Bold"/>
                    <a:ea typeface="Noteworthy Bold"/>
                    <a:cs typeface="Noteworthy Bold"/>
                    <a:sym typeface="Noteworthy Bold"/>
                  </a:defRPr>
                </a:lvl1pPr>
              </a:lstStyle>
              <a:p>
                <a:pPr/>
                <a:r>
                  <a:t>flight distance = 200 cm ± 20 cm</a:t>
                </a:r>
              </a:p>
            </p:txBody>
          </p:sp>
        </p:grpSp>
        <p:grpSp>
          <p:nvGrpSpPr>
            <p:cNvPr id="176" name="Gruppieren"/>
            <p:cNvGrpSpPr/>
            <p:nvPr/>
          </p:nvGrpSpPr>
          <p:grpSpPr>
            <a:xfrm rot="900000">
              <a:off x="8015280" y="3156700"/>
              <a:ext cx="1122349" cy="502536"/>
              <a:chOff x="0" y="0"/>
              <a:chExt cx="1122348" cy="502534"/>
            </a:xfrm>
          </p:grpSpPr>
          <p:sp>
            <p:nvSpPr>
              <p:cNvPr id="174" name="Oval"/>
              <p:cNvSpPr/>
              <p:nvPr/>
            </p:nvSpPr>
            <p:spPr>
              <a:xfrm rot="21600000">
                <a:off x="27630" y="61298"/>
                <a:ext cx="1016073" cy="39684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75" name="Rechteck"/>
              <p:cNvSpPr txBox="1"/>
              <p:nvPr/>
            </p:nvSpPr>
            <p:spPr>
              <a:xfrm rot="21600000">
                <a:off x="-1" y="-1"/>
                <a:ext cx="1122350" cy="502536"/>
              </a:xfrm>
              <a:prstGeom prst="rect">
                <a:avLst/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218">
                  <a:buClr>
                    <a:srgbClr val="D81E00"/>
                  </a:buClr>
                  <a:buFont typeface="Helvetica Light"/>
                  <a:defRPr b="0" sz="1200">
                    <a:solidFill>
                      <a:srgbClr val="D81E00"/>
                    </a:solidFill>
                    <a:uFill>
                      <a:solidFill>
                        <a:srgbClr val="D81E00"/>
                      </a:solidFill>
                    </a:u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sp>
          <p:nvSpPr>
            <p:cNvPr id="177" name="Focus"/>
            <p:cNvSpPr/>
            <p:nvPr/>
          </p:nvSpPr>
          <p:spPr>
            <a:xfrm rot="900000">
              <a:off x="7818684" y="3186612"/>
              <a:ext cx="1653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defTabSz="1295400">
                <a:buClr>
                  <a:srgbClr val="000000"/>
                </a:buClr>
                <a:buFont typeface="Helvetica Light"/>
                <a:defRPr b="0" cap="small" sz="1800">
                  <a:solidFill>
                    <a:srgbClr val="D81D00"/>
                  </a:solidFill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Focus</a:t>
              </a:r>
            </a:p>
          </p:txBody>
        </p:sp>
      </p:grpSp>
      <p:sp>
        <p:nvSpPr>
          <p:cNvPr id="179" name="flight distance = 200 cm ± 20 cm"/>
          <p:cNvSpPr txBox="1"/>
          <p:nvPr/>
        </p:nvSpPr>
        <p:spPr>
          <a:xfrm>
            <a:off x="6625390" y="6983941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flight distance = 200 cm ± 20 cm</a:t>
            </a:r>
          </a:p>
        </p:txBody>
      </p:sp>
      <p:sp>
        <p:nvSpPr>
          <p:cNvPr id="180" name="Linie"/>
          <p:cNvSpPr/>
          <p:nvPr/>
        </p:nvSpPr>
        <p:spPr>
          <a:xfrm flipH="1">
            <a:off x="6502399" y="2896618"/>
            <a:ext cx="2" cy="6285483"/>
          </a:xfrm>
          <a:prstGeom prst="line">
            <a:avLst/>
          </a:prstGeom>
          <a:solidFill>
            <a:srgbClr val="FFFFFF"/>
          </a:solidFill>
          <a:ln w="254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Target Condition"/>
          <p:cNvSpPr/>
          <p:nvPr/>
        </p:nvSpPr>
        <p:spPr>
          <a:xfrm>
            <a:off x="6515099" y="2901354"/>
            <a:ext cx="6118623" cy="478897"/>
          </a:xfrm>
          <a:prstGeom prst="rect">
            <a:avLst/>
          </a:prstGeom>
          <a:solidFill>
            <a:srgbClr val="FFFFFF"/>
          </a:solidFill>
          <a:ln w="254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Target Condition</a:t>
            </a:r>
          </a:p>
        </p:txBody>
      </p:sp>
      <p:sp>
        <p:nvSpPr>
          <p:cNvPr id="182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rrent Condition of Outcome Metric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Current Condition of Outcome Metric</a:t>
            </a:r>
          </a:p>
        </p:txBody>
      </p:sp>
      <p:sp>
        <p:nvSpPr>
          <p:cNvPr id="185" name="Linie"/>
          <p:cNvSpPr/>
          <p:nvPr/>
        </p:nvSpPr>
        <p:spPr>
          <a:xfrm flipV="1">
            <a:off x="1261708" y="2920396"/>
            <a:ext cx="1" cy="5154882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Linie"/>
          <p:cNvSpPr/>
          <p:nvPr/>
        </p:nvSpPr>
        <p:spPr>
          <a:xfrm>
            <a:off x="1261706" y="8062721"/>
            <a:ext cx="10289423" cy="1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7" name="Date"/>
          <p:cNvSpPr txBox="1"/>
          <p:nvPr/>
        </p:nvSpPr>
        <p:spPr>
          <a:xfrm>
            <a:off x="11352785" y="8173043"/>
            <a:ext cx="605308" cy="2794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 sz="1200">
                <a:latin typeface="Helvetica"/>
                <a:ea typeface="Helvetica"/>
                <a:cs typeface="Helvetica"/>
                <a:sym typeface="Helvetica"/>
              </a:rPr>
              <a:t>Date</a:t>
            </a:r>
          </a:p>
        </p:txBody>
      </p:sp>
      <p:sp>
        <p:nvSpPr>
          <p:cNvPr id="188" name="Linie"/>
          <p:cNvSpPr/>
          <p:nvPr/>
        </p:nvSpPr>
        <p:spPr>
          <a:xfrm>
            <a:off x="1128194" y="3235451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Linie"/>
          <p:cNvSpPr/>
          <p:nvPr/>
        </p:nvSpPr>
        <p:spPr>
          <a:xfrm>
            <a:off x="1128194" y="371991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Linie"/>
          <p:cNvSpPr/>
          <p:nvPr/>
        </p:nvSpPr>
        <p:spPr>
          <a:xfrm>
            <a:off x="1128194" y="420437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Linie"/>
          <p:cNvSpPr/>
          <p:nvPr/>
        </p:nvSpPr>
        <p:spPr>
          <a:xfrm>
            <a:off x="1128194" y="468883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2" name="Linie"/>
          <p:cNvSpPr/>
          <p:nvPr/>
        </p:nvSpPr>
        <p:spPr>
          <a:xfrm>
            <a:off x="1128194" y="517329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3" name="Linie"/>
          <p:cNvSpPr/>
          <p:nvPr/>
        </p:nvSpPr>
        <p:spPr>
          <a:xfrm>
            <a:off x="1128194" y="5657754"/>
            <a:ext cx="10136000" cy="1"/>
          </a:xfrm>
          <a:prstGeom prst="line">
            <a:avLst/>
          </a:prstGeom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4" name="Linie"/>
          <p:cNvSpPr/>
          <p:nvPr/>
        </p:nvSpPr>
        <p:spPr>
          <a:xfrm>
            <a:off x="1128194" y="614221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Linie"/>
          <p:cNvSpPr/>
          <p:nvPr/>
        </p:nvSpPr>
        <p:spPr>
          <a:xfrm>
            <a:off x="1128194" y="662667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Linie"/>
          <p:cNvSpPr/>
          <p:nvPr/>
        </p:nvSpPr>
        <p:spPr>
          <a:xfrm>
            <a:off x="1128194" y="711113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7" name="Linie"/>
          <p:cNvSpPr/>
          <p:nvPr/>
        </p:nvSpPr>
        <p:spPr>
          <a:xfrm>
            <a:off x="1128194" y="759559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Linie"/>
          <p:cNvSpPr/>
          <p:nvPr/>
        </p:nvSpPr>
        <p:spPr>
          <a:xfrm flipV="1">
            <a:off x="1761567" y="178739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9" name="Linie"/>
          <p:cNvSpPr/>
          <p:nvPr/>
        </p:nvSpPr>
        <p:spPr>
          <a:xfrm flipV="1">
            <a:off x="2261427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Linie"/>
          <p:cNvSpPr/>
          <p:nvPr/>
        </p:nvSpPr>
        <p:spPr>
          <a:xfrm flipV="1">
            <a:off x="2761286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Linie"/>
          <p:cNvSpPr/>
          <p:nvPr/>
        </p:nvSpPr>
        <p:spPr>
          <a:xfrm flipV="1">
            <a:off x="32611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Linie"/>
          <p:cNvSpPr/>
          <p:nvPr/>
        </p:nvSpPr>
        <p:spPr>
          <a:xfrm flipV="1">
            <a:off x="3761008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Linie"/>
          <p:cNvSpPr/>
          <p:nvPr/>
        </p:nvSpPr>
        <p:spPr>
          <a:xfrm flipV="1">
            <a:off x="426086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Linie"/>
          <p:cNvSpPr/>
          <p:nvPr/>
        </p:nvSpPr>
        <p:spPr>
          <a:xfrm flipV="1">
            <a:off x="476072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Linie"/>
          <p:cNvSpPr/>
          <p:nvPr/>
        </p:nvSpPr>
        <p:spPr>
          <a:xfrm flipV="1">
            <a:off x="5257270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6" name="Linie"/>
          <p:cNvSpPr/>
          <p:nvPr/>
        </p:nvSpPr>
        <p:spPr>
          <a:xfrm flipV="1">
            <a:off x="57604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Linie"/>
          <p:cNvSpPr/>
          <p:nvPr/>
        </p:nvSpPr>
        <p:spPr>
          <a:xfrm flipV="1">
            <a:off x="626030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Linie"/>
          <p:cNvSpPr/>
          <p:nvPr/>
        </p:nvSpPr>
        <p:spPr>
          <a:xfrm flipV="1">
            <a:off x="676016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9" name="Linie"/>
          <p:cNvSpPr/>
          <p:nvPr/>
        </p:nvSpPr>
        <p:spPr>
          <a:xfrm flipV="1">
            <a:off x="726002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0" name="Linie"/>
          <p:cNvSpPr/>
          <p:nvPr/>
        </p:nvSpPr>
        <p:spPr>
          <a:xfrm flipV="1">
            <a:off x="7759501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Linie"/>
          <p:cNvSpPr/>
          <p:nvPr/>
        </p:nvSpPr>
        <p:spPr>
          <a:xfrm flipV="1">
            <a:off x="825974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2" name="Linie"/>
          <p:cNvSpPr/>
          <p:nvPr/>
        </p:nvSpPr>
        <p:spPr>
          <a:xfrm flipV="1">
            <a:off x="8759609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3" name="Linie"/>
          <p:cNvSpPr/>
          <p:nvPr/>
        </p:nvSpPr>
        <p:spPr>
          <a:xfrm flipV="1">
            <a:off x="925946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Linie"/>
          <p:cNvSpPr/>
          <p:nvPr/>
        </p:nvSpPr>
        <p:spPr>
          <a:xfrm flipV="1">
            <a:off x="9759328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5" name="Remarks"/>
          <p:cNvSpPr txBox="1"/>
          <p:nvPr/>
        </p:nvSpPr>
        <p:spPr>
          <a:xfrm rot="16200000">
            <a:off x="222589" y="2174899"/>
            <a:ext cx="1269074" cy="2794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"/>
              <a:defRPr b="0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Remarks</a:t>
            </a:r>
          </a:p>
        </p:txBody>
      </p:sp>
      <p:sp>
        <p:nvSpPr>
          <p:cNvPr id="216" name="Linie"/>
          <p:cNvSpPr/>
          <p:nvPr/>
        </p:nvSpPr>
        <p:spPr>
          <a:xfrm flipV="1">
            <a:off x="1025918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7" name="Linie"/>
          <p:cNvSpPr/>
          <p:nvPr/>
        </p:nvSpPr>
        <p:spPr>
          <a:xfrm flipV="1">
            <a:off x="10759050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Linie"/>
          <p:cNvSpPr/>
          <p:nvPr/>
        </p:nvSpPr>
        <p:spPr>
          <a:xfrm flipV="1">
            <a:off x="1125890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Linie"/>
          <p:cNvSpPr/>
          <p:nvPr/>
        </p:nvSpPr>
        <p:spPr>
          <a:xfrm>
            <a:off x="1128194" y="589998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Linie"/>
          <p:cNvSpPr/>
          <p:nvPr/>
        </p:nvSpPr>
        <p:spPr>
          <a:xfrm>
            <a:off x="1128194" y="638444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Linie"/>
          <p:cNvSpPr/>
          <p:nvPr/>
        </p:nvSpPr>
        <p:spPr>
          <a:xfrm>
            <a:off x="1128194" y="6864217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2" name="Linie"/>
          <p:cNvSpPr/>
          <p:nvPr/>
        </p:nvSpPr>
        <p:spPr>
          <a:xfrm>
            <a:off x="1128194" y="735336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3" name="Linie"/>
          <p:cNvSpPr/>
          <p:nvPr/>
        </p:nvSpPr>
        <p:spPr>
          <a:xfrm>
            <a:off x="1128194" y="783782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Linie"/>
          <p:cNvSpPr/>
          <p:nvPr/>
        </p:nvSpPr>
        <p:spPr>
          <a:xfrm>
            <a:off x="1128194" y="347768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5" name="Linie"/>
          <p:cNvSpPr/>
          <p:nvPr/>
        </p:nvSpPr>
        <p:spPr>
          <a:xfrm>
            <a:off x="1128194" y="396214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Linie"/>
          <p:cNvSpPr/>
          <p:nvPr/>
        </p:nvSpPr>
        <p:spPr>
          <a:xfrm>
            <a:off x="1128194" y="444660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Linie"/>
          <p:cNvSpPr/>
          <p:nvPr/>
        </p:nvSpPr>
        <p:spPr>
          <a:xfrm>
            <a:off x="1128194" y="493106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Linie"/>
          <p:cNvSpPr/>
          <p:nvPr/>
        </p:nvSpPr>
        <p:spPr>
          <a:xfrm>
            <a:off x="1128194" y="541552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Termin:"/>
          <p:cNvSpPr/>
          <p:nvPr/>
        </p:nvSpPr>
        <p:spPr>
          <a:xfrm>
            <a:off x="9296592" y="735164"/>
            <a:ext cx="3328327" cy="46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Termin:</a:t>
            </a:r>
          </a:p>
        </p:txBody>
      </p:sp>
      <p:sp>
        <p:nvSpPr>
          <p:cNvPr id="230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231" name="Indicator (name + unit):"/>
          <p:cNvSpPr/>
          <p:nvPr/>
        </p:nvSpPr>
        <p:spPr>
          <a:xfrm>
            <a:off x="372533" y="1183249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/>
          <a:p>
            <a:pPr algn="l"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Indicator 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(name + unit)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:</a:t>
            </a:r>
          </a:p>
        </p:txBody>
      </p:sp>
      <p:pic>
        <p:nvPicPr>
          <p:cNvPr id="232" name="Linie Linie" descr="Linie Lini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744" y="6079353"/>
            <a:ext cx="10097128" cy="125725"/>
          </a:xfrm>
          <a:prstGeom prst="rect">
            <a:avLst/>
          </a:prstGeom>
        </p:spPr>
      </p:pic>
      <p:sp>
        <p:nvSpPr>
          <p:cNvPr id="234" name="HIT RATE (hits per lot ÷ lot size; lot size = 5)"/>
          <p:cNvSpPr txBox="1"/>
          <p:nvPr/>
        </p:nvSpPr>
        <p:spPr>
          <a:xfrm>
            <a:off x="2287837" y="1204228"/>
            <a:ext cx="764896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HIT RATE (hits per lot ÷ lot size; lot size = 5)</a:t>
            </a:r>
          </a:p>
        </p:txBody>
      </p:sp>
      <p:sp>
        <p:nvSpPr>
          <p:cNvPr id="235" name="20%"/>
          <p:cNvSpPr txBox="1"/>
          <p:nvPr/>
        </p:nvSpPr>
        <p:spPr>
          <a:xfrm>
            <a:off x="506783" y="6895633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20%</a:t>
            </a:r>
          </a:p>
        </p:txBody>
      </p:sp>
      <p:sp>
        <p:nvSpPr>
          <p:cNvPr id="236" name="40%"/>
          <p:cNvSpPr txBox="1"/>
          <p:nvPr/>
        </p:nvSpPr>
        <p:spPr>
          <a:xfrm>
            <a:off x="503465" y="5929566"/>
            <a:ext cx="605308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40%</a:t>
            </a:r>
          </a:p>
        </p:txBody>
      </p:sp>
      <p:sp>
        <p:nvSpPr>
          <p:cNvPr id="237" name="60%"/>
          <p:cNvSpPr txBox="1"/>
          <p:nvPr/>
        </p:nvSpPr>
        <p:spPr>
          <a:xfrm>
            <a:off x="506783" y="4957791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60%</a:t>
            </a:r>
          </a:p>
        </p:txBody>
      </p:sp>
      <p:sp>
        <p:nvSpPr>
          <p:cNvPr id="238" name="80%"/>
          <p:cNvSpPr txBox="1"/>
          <p:nvPr/>
        </p:nvSpPr>
        <p:spPr>
          <a:xfrm>
            <a:off x="506783" y="3986016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80%</a:t>
            </a:r>
          </a:p>
        </p:txBody>
      </p:sp>
      <p:sp>
        <p:nvSpPr>
          <p:cNvPr id="239" name="100%"/>
          <p:cNvSpPr txBox="1"/>
          <p:nvPr/>
        </p:nvSpPr>
        <p:spPr>
          <a:xfrm>
            <a:off x="407299" y="3003209"/>
            <a:ext cx="701474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100%</a:t>
            </a:r>
          </a:p>
        </p:txBody>
      </p:sp>
      <p:pic>
        <p:nvPicPr>
          <p:cNvPr id="240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68220">
            <a:off x="1174832" y="7540936"/>
            <a:ext cx="1173472" cy="125725"/>
          </a:xfrm>
          <a:prstGeom prst="rect">
            <a:avLst/>
          </a:prstGeom>
        </p:spPr>
      </p:pic>
      <p:pic>
        <p:nvPicPr>
          <p:cNvPr id="242" name="Linie Linie" descr="Linie Lini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86076">
            <a:off x="1210787" y="7048274"/>
            <a:ext cx="2126360" cy="125725"/>
          </a:xfrm>
          <a:prstGeom prst="rect">
            <a:avLst/>
          </a:prstGeom>
        </p:spPr>
      </p:pic>
      <p:pic>
        <p:nvPicPr>
          <p:cNvPr id="244" name="Linie Linie" descr="Linie Lini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864761">
            <a:off x="2181551" y="6577087"/>
            <a:ext cx="1213640" cy="125725"/>
          </a:xfrm>
          <a:prstGeom prst="rect">
            <a:avLst/>
          </a:prstGeom>
        </p:spPr>
      </p:pic>
      <p:sp>
        <p:nvSpPr>
          <p:cNvPr id="246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rrent Condition of Process Metric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Current Condition of Process Metric</a:t>
            </a:r>
          </a:p>
        </p:txBody>
      </p:sp>
      <p:sp>
        <p:nvSpPr>
          <p:cNvPr id="250" name="Linie"/>
          <p:cNvSpPr/>
          <p:nvPr/>
        </p:nvSpPr>
        <p:spPr>
          <a:xfrm flipV="1">
            <a:off x="1261708" y="2920396"/>
            <a:ext cx="1" cy="5154882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1" name="Linie"/>
          <p:cNvSpPr/>
          <p:nvPr/>
        </p:nvSpPr>
        <p:spPr>
          <a:xfrm>
            <a:off x="1261706" y="8062721"/>
            <a:ext cx="10289423" cy="1"/>
          </a:xfrm>
          <a:prstGeom prst="line">
            <a:avLst/>
          </a:prstGeom>
          <a:ln w="25400">
            <a:solidFill>
              <a:srgbClr val="424242"/>
            </a:solidFill>
            <a:tailEnd type="triangle"/>
          </a:ln>
        </p:spPr>
        <p:txBody>
          <a:bodyPr lIns="0" tIns="0" rIns="0" bIns="0"/>
          <a:lstStyle/>
          <a:p>
            <a:pPr algn="l" defTabSz="647700">
              <a:defRPr b="0"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Date"/>
          <p:cNvSpPr txBox="1"/>
          <p:nvPr/>
        </p:nvSpPr>
        <p:spPr>
          <a:xfrm>
            <a:off x="11352785" y="8173043"/>
            <a:ext cx="605308" cy="2794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 sz="1200">
                <a:latin typeface="Helvetica"/>
                <a:ea typeface="Helvetica"/>
                <a:cs typeface="Helvetica"/>
                <a:sym typeface="Helvetica"/>
              </a:rPr>
              <a:t>Date</a:t>
            </a:r>
          </a:p>
        </p:txBody>
      </p:sp>
      <p:sp>
        <p:nvSpPr>
          <p:cNvPr id="253" name="Linie"/>
          <p:cNvSpPr/>
          <p:nvPr/>
        </p:nvSpPr>
        <p:spPr>
          <a:xfrm>
            <a:off x="1128194" y="3235451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Linie"/>
          <p:cNvSpPr/>
          <p:nvPr/>
        </p:nvSpPr>
        <p:spPr>
          <a:xfrm>
            <a:off x="1128194" y="371991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5" name="Linie"/>
          <p:cNvSpPr/>
          <p:nvPr/>
        </p:nvSpPr>
        <p:spPr>
          <a:xfrm>
            <a:off x="1128194" y="420437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Linie"/>
          <p:cNvSpPr/>
          <p:nvPr/>
        </p:nvSpPr>
        <p:spPr>
          <a:xfrm>
            <a:off x="1128194" y="468883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Linie"/>
          <p:cNvSpPr/>
          <p:nvPr/>
        </p:nvSpPr>
        <p:spPr>
          <a:xfrm>
            <a:off x="1128194" y="517329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8" name="Linie"/>
          <p:cNvSpPr/>
          <p:nvPr/>
        </p:nvSpPr>
        <p:spPr>
          <a:xfrm>
            <a:off x="1128194" y="5657754"/>
            <a:ext cx="10136000" cy="1"/>
          </a:xfrm>
          <a:prstGeom prst="line">
            <a:avLst/>
          </a:prstGeom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9" name="Linie"/>
          <p:cNvSpPr/>
          <p:nvPr/>
        </p:nvSpPr>
        <p:spPr>
          <a:xfrm>
            <a:off x="1128194" y="614221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0" name="Linie"/>
          <p:cNvSpPr/>
          <p:nvPr/>
        </p:nvSpPr>
        <p:spPr>
          <a:xfrm>
            <a:off x="1128194" y="662667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Linie"/>
          <p:cNvSpPr/>
          <p:nvPr/>
        </p:nvSpPr>
        <p:spPr>
          <a:xfrm>
            <a:off x="1128194" y="711113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Linie"/>
          <p:cNvSpPr/>
          <p:nvPr/>
        </p:nvSpPr>
        <p:spPr>
          <a:xfrm>
            <a:off x="1128194" y="759559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Linie"/>
          <p:cNvSpPr/>
          <p:nvPr/>
        </p:nvSpPr>
        <p:spPr>
          <a:xfrm flipV="1">
            <a:off x="1761567" y="178739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4" name="Linie"/>
          <p:cNvSpPr/>
          <p:nvPr/>
        </p:nvSpPr>
        <p:spPr>
          <a:xfrm flipV="1">
            <a:off x="2261427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5" name="Linie"/>
          <p:cNvSpPr/>
          <p:nvPr/>
        </p:nvSpPr>
        <p:spPr>
          <a:xfrm flipV="1">
            <a:off x="2761286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6" name="Linie"/>
          <p:cNvSpPr/>
          <p:nvPr/>
        </p:nvSpPr>
        <p:spPr>
          <a:xfrm flipV="1">
            <a:off x="32611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7" name="Linie"/>
          <p:cNvSpPr/>
          <p:nvPr/>
        </p:nvSpPr>
        <p:spPr>
          <a:xfrm flipV="1">
            <a:off x="3761008" y="1791252"/>
            <a:ext cx="1" cy="7240002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Linie"/>
          <p:cNvSpPr/>
          <p:nvPr/>
        </p:nvSpPr>
        <p:spPr>
          <a:xfrm flipV="1">
            <a:off x="426086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Linie"/>
          <p:cNvSpPr/>
          <p:nvPr/>
        </p:nvSpPr>
        <p:spPr>
          <a:xfrm flipV="1">
            <a:off x="476072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Linie"/>
          <p:cNvSpPr/>
          <p:nvPr/>
        </p:nvSpPr>
        <p:spPr>
          <a:xfrm flipV="1">
            <a:off x="5257270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Linie"/>
          <p:cNvSpPr/>
          <p:nvPr/>
        </p:nvSpPr>
        <p:spPr>
          <a:xfrm flipV="1">
            <a:off x="5760447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2" name="Linie"/>
          <p:cNvSpPr/>
          <p:nvPr/>
        </p:nvSpPr>
        <p:spPr>
          <a:xfrm flipV="1">
            <a:off x="6260308" y="1796041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Linie"/>
          <p:cNvSpPr/>
          <p:nvPr/>
        </p:nvSpPr>
        <p:spPr>
          <a:xfrm flipV="1">
            <a:off x="676016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4" name="Linie"/>
          <p:cNvSpPr/>
          <p:nvPr/>
        </p:nvSpPr>
        <p:spPr>
          <a:xfrm flipV="1">
            <a:off x="7260028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Linie"/>
          <p:cNvSpPr/>
          <p:nvPr/>
        </p:nvSpPr>
        <p:spPr>
          <a:xfrm flipV="1">
            <a:off x="7759501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6" name="Linie"/>
          <p:cNvSpPr/>
          <p:nvPr/>
        </p:nvSpPr>
        <p:spPr>
          <a:xfrm flipV="1">
            <a:off x="825974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Linie"/>
          <p:cNvSpPr/>
          <p:nvPr/>
        </p:nvSpPr>
        <p:spPr>
          <a:xfrm flipV="1">
            <a:off x="8759609" y="1791254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8" name="Linie"/>
          <p:cNvSpPr/>
          <p:nvPr/>
        </p:nvSpPr>
        <p:spPr>
          <a:xfrm flipV="1">
            <a:off x="9259469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9" name="Linie"/>
          <p:cNvSpPr/>
          <p:nvPr/>
        </p:nvSpPr>
        <p:spPr>
          <a:xfrm flipV="1">
            <a:off x="9759328" y="1796043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Remarks"/>
          <p:cNvSpPr txBox="1"/>
          <p:nvPr/>
        </p:nvSpPr>
        <p:spPr>
          <a:xfrm rot="16200000">
            <a:off x="222589" y="2174899"/>
            <a:ext cx="1269074" cy="279401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"/>
              <a:defRPr b="0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Remarks</a:t>
            </a:r>
          </a:p>
        </p:txBody>
      </p:sp>
      <p:sp>
        <p:nvSpPr>
          <p:cNvPr id="281" name="Linie"/>
          <p:cNvSpPr/>
          <p:nvPr/>
        </p:nvSpPr>
        <p:spPr>
          <a:xfrm flipV="1">
            <a:off x="1025918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2" name="Linie"/>
          <p:cNvSpPr/>
          <p:nvPr/>
        </p:nvSpPr>
        <p:spPr>
          <a:xfrm flipV="1">
            <a:off x="10759050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3" name="Linie"/>
          <p:cNvSpPr/>
          <p:nvPr/>
        </p:nvSpPr>
        <p:spPr>
          <a:xfrm flipV="1">
            <a:off x="11258909" y="1806388"/>
            <a:ext cx="1" cy="724000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4" name="Linie"/>
          <p:cNvSpPr/>
          <p:nvPr/>
        </p:nvSpPr>
        <p:spPr>
          <a:xfrm>
            <a:off x="1128194" y="589998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5" name="Linie"/>
          <p:cNvSpPr/>
          <p:nvPr/>
        </p:nvSpPr>
        <p:spPr>
          <a:xfrm>
            <a:off x="1128194" y="6384445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6" name="Linie"/>
          <p:cNvSpPr/>
          <p:nvPr/>
        </p:nvSpPr>
        <p:spPr>
          <a:xfrm>
            <a:off x="1128194" y="6864217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7" name="Linie"/>
          <p:cNvSpPr/>
          <p:nvPr/>
        </p:nvSpPr>
        <p:spPr>
          <a:xfrm>
            <a:off x="1128194" y="7353366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8" name="Linie"/>
          <p:cNvSpPr/>
          <p:nvPr/>
        </p:nvSpPr>
        <p:spPr>
          <a:xfrm>
            <a:off x="1128194" y="783782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9" name="Linie"/>
          <p:cNvSpPr/>
          <p:nvPr/>
        </p:nvSpPr>
        <p:spPr>
          <a:xfrm>
            <a:off x="1128194" y="347768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0" name="Linie"/>
          <p:cNvSpPr/>
          <p:nvPr/>
        </p:nvSpPr>
        <p:spPr>
          <a:xfrm>
            <a:off x="1128194" y="3962142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1" name="Linie"/>
          <p:cNvSpPr/>
          <p:nvPr/>
        </p:nvSpPr>
        <p:spPr>
          <a:xfrm>
            <a:off x="1128194" y="4446603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Linie"/>
          <p:cNvSpPr/>
          <p:nvPr/>
        </p:nvSpPr>
        <p:spPr>
          <a:xfrm>
            <a:off x="1128194" y="493106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3" name="Linie"/>
          <p:cNvSpPr/>
          <p:nvPr/>
        </p:nvSpPr>
        <p:spPr>
          <a:xfrm>
            <a:off x="1128194" y="5415524"/>
            <a:ext cx="10136000" cy="1"/>
          </a:xfrm>
          <a:prstGeom prst="line">
            <a:avLst/>
          </a:prstGeom>
          <a:ln w="3175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4" name="Termin:"/>
          <p:cNvSpPr/>
          <p:nvPr/>
        </p:nvSpPr>
        <p:spPr>
          <a:xfrm>
            <a:off x="9296592" y="735164"/>
            <a:ext cx="3328327" cy="46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Termin:</a:t>
            </a:r>
          </a:p>
        </p:txBody>
      </p:sp>
      <p:sp>
        <p:nvSpPr>
          <p:cNvPr id="295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296" name="Indicator (name + unit):"/>
          <p:cNvSpPr/>
          <p:nvPr/>
        </p:nvSpPr>
        <p:spPr>
          <a:xfrm>
            <a:off x="372533" y="1183249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/>
          <a:p>
            <a:pPr algn="l"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Indicator 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(name + unit)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:</a:t>
            </a:r>
          </a:p>
        </p:txBody>
      </p:sp>
      <p:sp>
        <p:nvSpPr>
          <p:cNvPr id="297" name="FLIGHT DISTANCE (cm)"/>
          <p:cNvSpPr txBox="1"/>
          <p:nvPr/>
        </p:nvSpPr>
        <p:spPr>
          <a:xfrm>
            <a:off x="2287837" y="1204228"/>
            <a:ext cx="764896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FLIGHT DISTANCE (cm)</a:t>
            </a:r>
          </a:p>
        </p:txBody>
      </p:sp>
      <p:pic>
        <p:nvPicPr>
          <p:cNvPr id="298" name="Linie Linie" descr="Linie Lini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835" y="5358649"/>
            <a:ext cx="10097128" cy="125724"/>
          </a:xfrm>
          <a:prstGeom prst="rect">
            <a:avLst/>
          </a:prstGeom>
        </p:spPr>
      </p:pic>
      <p:sp>
        <p:nvSpPr>
          <p:cNvPr id="300" name="100"/>
          <p:cNvSpPr txBox="1"/>
          <p:nvPr/>
        </p:nvSpPr>
        <p:spPr>
          <a:xfrm>
            <a:off x="506783" y="6653403"/>
            <a:ext cx="605309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301" name="200"/>
          <p:cNvSpPr txBox="1"/>
          <p:nvPr/>
        </p:nvSpPr>
        <p:spPr>
          <a:xfrm>
            <a:off x="506783" y="5453902"/>
            <a:ext cx="605309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200</a:t>
            </a:r>
          </a:p>
        </p:txBody>
      </p:sp>
      <p:sp>
        <p:nvSpPr>
          <p:cNvPr id="302" name="300"/>
          <p:cNvSpPr txBox="1"/>
          <p:nvPr/>
        </p:nvSpPr>
        <p:spPr>
          <a:xfrm>
            <a:off x="503465" y="4232964"/>
            <a:ext cx="605308" cy="38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300</a:t>
            </a:r>
          </a:p>
        </p:txBody>
      </p:sp>
      <p:sp>
        <p:nvSpPr>
          <p:cNvPr id="303" name="400"/>
          <p:cNvSpPr txBox="1"/>
          <p:nvPr/>
        </p:nvSpPr>
        <p:spPr>
          <a:xfrm>
            <a:off x="503465" y="3003209"/>
            <a:ext cx="605308" cy="386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6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400</a:t>
            </a:r>
          </a:p>
        </p:txBody>
      </p:sp>
      <p:pic>
        <p:nvPicPr>
          <p:cNvPr id="304" name="Linie Linie" descr="Linie Lini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799" y="5861816"/>
            <a:ext cx="10097128" cy="125725"/>
          </a:xfrm>
          <a:prstGeom prst="rect">
            <a:avLst/>
          </a:prstGeom>
        </p:spPr>
      </p:pic>
      <p:pic>
        <p:nvPicPr>
          <p:cNvPr id="306" name="Linie Linie" descr="Linie Lini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596813">
            <a:off x="759666" y="5594892"/>
            <a:ext cx="2076140" cy="125725"/>
          </a:xfrm>
          <a:prstGeom prst="rect">
            <a:avLst/>
          </a:prstGeom>
        </p:spPr>
      </p:pic>
      <p:pic>
        <p:nvPicPr>
          <p:cNvPr id="308" name="Linie Linie" descr="Linie Lini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569754">
            <a:off x="1468564" y="5861816"/>
            <a:ext cx="1585726" cy="125725"/>
          </a:xfrm>
          <a:prstGeom prst="rect">
            <a:avLst/>
          </a:prstGeom>
        </p:spPr>
      </p:pic>
      <p:pic>
        <p:nvPicPr>
          <p:cNvPr id="310" name="Linie Linie" descr="Linie Lini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648673">
            <a:off x="2166824" y="5644658"/>
            <a:ext cx="1188926" cy="125724"/>
          </a:xfrm>
          <a:prstGeom prst="rect">
            <a:avLst/>
          </a:prstGeom>
        </p:spPr>
      </p:pic>
      <p:pic>
        <p:nvPicPr>
          <p:cNvPr id="312" name="Linie Linie" descr="Linie Lini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8100000">
            <a:off x="2863021" y="5849989"/>
            <a:ext cx="857623" cy="125724"/>
          </a:xfrm>
          <a:prstGeom prst="rect">
            <a:avLst/>
          </a:prstGeom>
        </p:spPr>
      </p:pic>
      <p:sp>
        <p:nvSpPr>
          <p:cNvPr id="314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5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xperimenting Record"/>
          <p:cNvSpPr/>
          <p:nvPr/>
        </p:nvSpPr>
        <p:spPr>
          <a:xfrm>
            <a:off x="372533" y="287991"/>
            <a:ext cx="12259734" cy="442979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Experimenting Record</a:t>
            </a:r>
          </a:p>
        </p:txBody>
      </p:sp>
      <p:sp>
        <p:nvSpPr>
          <p:cNvPr id="318" name="Curr.-Cond. (Process-Ind.)"/>
          <p:cNvSpPr/>
          <p:nvPr/>
        </p:nvSpPr>
        <p:spPr>
          <a:xfrm>
            <a:off x="1042987" y="1201274"/>
            <a:ext cx="1065544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Curr.-Cond.</a:t>
            </a:r>
            <a:b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b="0"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b="0" i="1"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Process-Ind.)</a:t>
            </a:r>
          </a:p>
        </p:txBody>
      </p:sp>
      <p:sp>
        <p:nvSpPr>
          <p:cNvPr id="319" name="The 1 Obstacle…"/>
          <p:cNvSpPr/>
          <p:nvPr/>
        </p:nvSpPr>
        <p:spPr>
          <a:xfrm>
            <a:off x="2108530" y="1201274"/>
            <a:ext cx="1448661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 1 Obstacle 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b="0" i="1"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Impact on P-Ind.</a:t>
            </a:r>
            <a:r>
              <a:rPr b="0" sz="1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</a:p>
        </p:txBody>
      </p:sp>
      <p:sp>
        <p:nvSpPr>
          <p:cNvPr id="320" name="until when"/>
          <p:cNvSpPr/>
          <p:nvPr/>
        </p:nvSpPr>
        <p:spPr>
          <a:xfrm>
            <a:off x="7496109" y="1201274"/>
            <a:ext cx="670455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until when</a:t>
            </a:r>
          </a:p>
        </p:txBody>
      </p:sp>
      <p:sp>
        <p:nvSpPr>
          <p:cNvPr id="321" name="Linie"/>
          <p:cNvSpPr/>
          <p:nvPr/>
        </p:nvSpPr>
        <p:spPr>
          <a:xfrm>
            <a:off x="368757" y="2882401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2" name="Linie"/>
          <p:cNvSpPr/>
          <p:nvPr/>
        </p:nvSpPr>
        <p:spPr>
          <a:xfrm>
            <a:off x="372533" y="4142452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3" name="Linie"/>
          <p:cNvSpPr/>
          <p:nvPr/>
        </p:nvSpPr>
        <p:spPr>
          <a:xfrm>
            <a:off x="372533" y="5402503"/>
            <a:ext cx="12256842" cy="8416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4" name="Linie"/>
          <p:cNvSpPr/>
          <p:nvPr/>
        </p:nvSpPr>
        <p:spPr>
          <a:xfrm>
            <a:off x="372533" y="6662552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5" name="Termin:"/>
          <p:cNvSpPr/>
          <p:nvPr/>
        </p:nvSpPr>
        <p:spPr>
          <a:xfrm>
            <a:off x="9296592" y="735164"/>
            <a:ext cx="3328327" cy="46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6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Termin:</a:t>
            </a:r>
          </a:p>
        </p:txBody>
      </p:sp>
      <p:sp>
        <p:nvSpPr>
          <p:cNvPr id="326" name="Date"/>
          <p:cNvSpPr/>
          <p:nvPr/>
        </p:nvSpPr>
        <p:spPr>
          <a:xfrm>
            <a:off x="372533" y="1201274"/>
            <a:ext cx="670455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Date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327" name="What we have learned…"/>
          <p:cNvSpPr/>
          <p:nvPr/>
        </p:nvSpPr>
        <p:spPr>
          <a:xfrm>
            <a:off x="8561967" y="1201274"/>
            <a:ext cx="3962864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What we have learned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defTabSz="1295400">
              <a:buClr>
                <a:srgbClr val="000000"/>
              </a:buClr>
              <a:buFont typeface="Helvetica"/>
              <a:defRPr b="0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(numerical data)</a:t>
            </a:r>
          </a:p>
        </p:txBody>
      </p:sp>
      <p:sp>
        <p:nvSpPr>
          <p:cNvPr id="328" name="Next Step and Expectation…"/>
          <p:cNvSpPr/>
          <p:nvPr/>
        </p:nvSpPr>
        <p:spPr>
          <a:xfrm>
            <a:off x="3557190" y="1201274"/>
            <a:ext cx="3962864" cy="4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1295400">
              <a:buClr>
                <a:srgbClr val="000000"/>
              </a:buClr>
              <a:buFont typeface="Helvetic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Next Step and Expectation</a:t>
            </a:r>
            <a:endParaRPr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defTabSz="1295400">
              <a:buClr>
                <a:srgbClr val="000000"/>
              </a:buClr>
              <a:buFont typeface="Helvetica"/>
              <a:defRPr b="0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(numerical data)</a:t>
            </a:r>
          </a:p>
        </p:txBody>
      </p:sp>
      <p:sp>
        <p:nvSpPr>
          <p:cNvPr id="329" name="Linie"/>
          <p:cNvSpPr/>
          <p:nvPr/>
        </p:nvSpPr>
        <p:spPr>
          <a:xfrm flipH="1">
            <a:off x="7520521" y="1208751"/>
            <a:ext cx="2" cy="7973135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0" name="Process:"/>
          <p:cNvSpPr/>
          <p:nvPr/>
        </p:nvSpPr>
        <p:spPr>
          <a:xfrm>
            <a:off x="385233" y="727290"/>
            <a:ext cx="122343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331" name="Linie"/>
          <p:cNvSpPr/>
          <p:nvPr/>
        </p:nvSpPr>
        <p:spPr>
          <a:xfrm>
            <a:off x="373979" y="7922603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2" name="Linie"/>
          <p:cNvSpPr/>
          <p:nvPr/>
        </p:nvSpPr>
        <p:spPr>
          <a:xfrm>
            <a:off x="373979" y="1622351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3" name="Linie"/>
          <p:cNvSpPr/>
          <p:nvPr/>
        </p:nvSpPr>
        <p:spPr>
          <a:xfrm>
            <a:off x="373979" y="1197440"/>
            <a:ext cx="12256842" cy="8417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4" name="Linie"/>
          <p:cNvSpPr/>
          <p:nvPr/>
        </p:nvSpPr>
        <p:spPr>
          <a:xfrm flipH="1">
            <a:off x="3576244" y="1207303"/>
            <a:ext cx="2" cy="7979559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5" name="Linie"/>
          <p:cNvSpPr/>
          <p:nvPr/>
        </p:nvSpPr>
        <p:spPr>
          <a:xfrm flipH="1">
            <a:off x="2108468" y="1207303"/>
            <a:ext cx="2" cy="7979559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6" name="Linie"/>
          <p:cNvSpPr/>
          <p:nvPr/>
        </p:nvSpPr>
        <p:spPr>
          <a:xfrm flipH="1">
            <a:off x="1021692" y="1207303"/>
            <a:ext cx="2" cy="7979559"/>
          </a:xfrm>
          <a:prstGeom prst="line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7" name="Conduct Experiment"/>
          <p:cNvSpPr/>
          <p:nvPr/>
        </p:nvSpPr>
        <p:spPr>
          <a:xfrm rot="5400000">
            <a:off x="4298229" y="5068879"/>
            <a:ext cx="7976115" cy="239449"/>
          </a:xfrm>
          <a:prstGeom prst="rect">
            <a:avLst/>
          </a:prstGeom>
          <a:solidFill>
            <a:srgbClr val="ECECEC"/>
          </a:solidFill>
          <a:ln w="12700">
            <a:solidFill>
              <a:srgbClr val="424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1295400">
              <a:buClr>
                <a:srgbClr val="000000"/>
              </a:buClr>
              <a:buFont typeface="Helvetica Light"/>
              <a:defRPr b="0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Conduct Experiment</a:t>
            </a:r>
          </a:p>
        </p:txBody>
      </p:sp>
      <p:sp>
        <p:nvSpPr>
          <p:cNvPr id="338" name="E:"/>
          <p:cNvSpPr/>
          <p:nvPr/>
        </p:nvSpPr>
        <p:spPr>
          <a:xfrm>
            <a:off x="3605080" y="2284180"/>
            <a:ext cx="263394" cy="28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1295400">
              <a:buClr>
                <a:srgbClr val="000000"/>
              </a:buClr>
              <a:buFont typeface="Helvetica"/>
              <a:defRPr b="0"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E:</a:t>
            </a:r>
          </a:p>
        </p:txBody>
      </p:sp>
      <p:sp>
        <p:nvSpPr>
          <p:cNvPr id="339" name="Linie"/>
          <p:cNvSpPr/>
          <p:nvPr/>
        </p:nvSpPr>
        <p:spPr>
          <a:xfrm>
            <a:off x="3589331" y="2320097"/>
            <a:ext cx="3905664" cy="2"/>
          </a:xfrm>
          <a:prstGeom prst="line">
            <a:avLst/>
          </a:prstGeom>
          <a:solidFill>
            <a:srgbClr val="424242"/>
          </a:solidFill>
          <a:ln w="12700">
            <a:solidFill>
              <a:srgbClr val="424242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42" name="Gruppieren"/>
          <p:cNvGrpSpPr/>
          <p:nvPr/>
        </p:nvGrpSpPr>
        <p:grpSpPr>
          <a:xfrm>
            <a:off x="3589331" y="3544231"/>
            <a:ext cx="3905664" cy="286012"/>
            <a:chOff x="0" y="0"/>
            <a:chExt cx="3905663" cy="286010"/>
          </a:xfrm>
        </p:grpSpPr>
        <p:sp>
          <p:nvSpPr>
            <p:cNvPr id="340" name="E:"/>
            <p:cNvSpPr/>
            <p:nvPr/>
          </p:nvSpPr>
          <p:spPr>
            <a:xfrm>
              <a:off x="15748" y="0"/>
              <a:ext cx="263394" cy="286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E:</a:t>
              </a:r>
            </a:p>
          </p:txBody>
        </p:sp>
        <p:sp>
          <p:nvSpPr>
            <p:cNvPr id="341" name="Linie"/>
            <p:cNvSpPr/>
            <p:nvPr/>
          </p:nvSpPr>
          <p:spPr>
            <a:xfrm>
              <a:off x="-1" y="35917"/>
              <a:ext cx="3905664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5" name="Gruppieren"/>
          <p:cNvGrpSpPr/>
          <p:nvPr/>
        </p:nvGrpSpPr>
        <p:grpSpPr>
          <a:xfrm>
            <a:off x="3589331" y="4828335"/>
            <a:ext cx="3905664" cy="286012"/>
            <a:chOff x="0" y="0"/>
            <a:chExt cx="3905663" cy="286010"/>
          </a:xfrm>
        </p:grpSpPr>
        <p:sp>
          <p:nvSpPr>
            <p:cNvPr id="343" name="E:"/>
            <p:cNvSpPr/>
            <p:nvPr/>
          </p:nvSpPr>
          <p:spPr>
            <a:xfrm>
              <a:off x="15748" y="0"/>
              <a:ext cx="263394" cy="286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E:</a:t>
              </a:r>
            </a:p>
          </p:txBody>
        </p:sp>
        <p:sp>
          <p:nvSpPr>
            <p:cNvPr id="344" name="Linie"/>
            <p:cNvSpPr/>
            <p:nvPr/>
          </p:nvSpPr>
          <p:spPr>
            <a:xfrm>
              <a:off x="-1" y="35917"/>
              <a:ext cx="3905664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8" name="Gruppieren"/>
          <p:cNvGrpSpPr/>
          <p:nvPr/>
        </p:nvGrpSpPr>
        <p:grpSpPr>
          <a:xfrm>
            <a:off x="3589331" y="6067842"/>
            <a:ext cx="3905664" cy="286012"/>
            <a:chOff x="0" y="0"/>
            <a:chExt cx="3905663" cy="286010"/>
          </a:xfrm>
        </p:grpSpPr>
        <p:sp>
          <p:nvSpPr>
            <p:cNvPr id="346" name="E:"/>
            <p:cNvSpPr/>
            <p:nvPr/>
          </p:nvSpPr>
          <p:spPr>
            <a:xfrm>
              <a:off x="15748" y="0"/>
              <a:ext cx="263394" cy="286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E:</a:t>
              </a:r>
            </a:p>
          </p:txBody>
        </p:sp>
        <p:sp>
          <p:nvSpPr>
            <p:cNvPr id="347" name="Linie"/>
            <p:cNvSpPr/>
            <p:nvPr/>
          </p:nvSpPr>
          <p:spPr>
            <a:xfrm>
              <a:off x="-1" y="35917"/>
              <a:ext cx="3905664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1" name="Gruppieren"/>
          <p:cNvGrpSpPr/>
          <p:nvPr/>
        </p:nvGrpSpPr>
        <p:grpSpPr>
          <a:xfrm>
            <a:off x="3589331" y="7327360"/>
            <a:ext cx="3905664" cy="286012"/>
            <a:chOff x="0" y="0"/>
            <a:chExt cx="3905663" cy="286010"/>
          </a:xfrm>
        </p:grpSpPr>
        <p:sp>
          <p:nvSpPr>
            <p:cNvPr id="349" name="E:"/>
            <p:cNvSpPr/>
            <p:nvPr/>
          </p:nvSpPr>
          <p:spPr>
            <a:xfrm>
              <a:off x="15748" y="0"/>
              <a:ext cx="263394" cy="286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E:</a:t>
              </a:r>
            </a:p>
          </p:txBody>
        </p:sp>
        <p:sp>
          <p:nvSpPr>
            <p:cNvPr id="350" name="Linie"/>
            <p:cNvSpPr/>
            <p:nvPr/>
          </p:nvSpPr>
          <p:spPr>
            <a:xfrm>
              <a:off x="-1" y="35917"/>
              <a:ext cx="3905664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42424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4" name="Gruppieren"/>
          <p:cNvGrpSpPr/>
          <p:nvPr/>
        </p:nvGrpSpPr>
        <p:grpSpPr>
          <a:xfrm>
            <a:off x="3589331" y="8586876"/>
            <a:ext cx="3905664" cy="286012"/>
            <a:chOff x="0" y="0"/>
            <a:chExt cx="3905663" cy="286010"/>
          </a:xfrm>
        </p:grpSpPr>
        <p:sp>
          <p:nvSpPr>
            <p:cNvPr id="352" name="E:"/>
            <p:cNvSpPr/>
            <p:nvPr/>
          </p:nvSpPr>
          <p:spPr>
            <a:xfrm>
              <a:off x="15748" y="0"/>
              <a:ext cx="263394" cy="286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1295400">
                <a:buClr>
                  <a:srgbClr val="000000"/>
                </a:buClr>
                <a:buFont typeface="Helvetica"/>
                <a:defRPr b="0" sz="12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E:</a:t>
              </a:r>
            </a:p>
          </p:txBody>
        </p:sp>
        <p:sp>
          <p:nvSpPr>
            <p:cNvPr id="353" name="Linie"/>
            <p:cNvSpPr/>
            <p:nvPr/>
          </p:nvSpPr>
          <p:spPr>
            <a:xfrm>
              <a:off x="-1" y="35917"/>
              <a:ext cx="3905664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355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6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Obstacle Parking Lot"/>
          <p:cNvSpPr/>
          <p:nvPr/>
        </p:nvSpPr>
        <p:spPr>
          <a:xfrm>
            <a:off x="385233" y="280913"/>
            <a:ext cx="122343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Obstacle Parking Lot</a:t>
            </a:r>
          </a:p>
        </p:txBody>
      </p:sp>
      <p:sp>
        <p:nvSpPr>
          <p:cNvPr id="359" name="Obstacle"/>
          <p:cNvSpPr/>
          <p:nvPr/>
        </p:nvSpPr>
        <p:spPr>
          <a:xfrm>
            <a:off x="1290732" y="734351"/>
            <a:ext cx="11329563" cy="478896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95400">
              <a:buClr>
                <a:srgbClr val="000000"/>
              </a:buClr>
              <a:buFont typeface="Helvetica"/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Obstacle</a:t>
            </a:r>
          </a:p>
        </p:txBody>
      </p:sp>
      <p:sp>
        <p:nvSpPr>
          <p:cNvPr id="360" name="Date"/>
          <p:cNvSpPr/>
          <p:nvPr/>
        </p:nvSpPr>
        <p:spPr>
          <a:xfrm>
            <a:off x="372533" y="734351"/>
            <a:ext cx="918189" cy="478896"/>
          </a:xfrm>
          <a:prstGeom prst="rect">
            <a:avLst/>
          </a:prstGeom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95400">
              <a:buClr>
                <a:srgbClr val="000000"/>
              </a:buClr>
              <a:buFont typeface="Helvetica"/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Date</a:t>
            </a:r>
          </a:p>
        </p:txBody>
      </p:sp>
      <p:sp>
        <p:nvSpPr>
          <p:cNvPr id="361" name="Linie"/>
          <p:cNvSpPr/>
          <p:nvPr/>
        </p:nvSpPr>
        <p:spPr>
          <a:xfrm>
            <a:off x="1290719" y="1209284"/>
            <a:ext cx="3" cy="7978255"/>
          </a:xfrm>
          <a:prstGeom prst="line">
            <a:avLst/>
          </a:prstGeom>
          <a:solidFill>
            <a:srgbClr val="424242"/>
          </a:solidFill>
          <a:ln w="12700">
            <a:solidFill>
              <a:srgbClr val="424242"/>
            </a:solidFill>
          </a:ln>
        </p:spPr>
        <p:txBody>
          <a:bodyPr lIns="0" tIns="0" rIns="0" bIns="0"/>
          <a:lstStyle/>
          <a:p>
            <a:pPr algn="l" defTabSz="457200">
              <a:defRPr b="0"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rocess Overview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Process Overview</a:t>
            </a:r>
          </a:p>
        </p:txBody>
      </p:sp>
      <p:sp>
        <p:nvSpPr>
          <p:cNvPr id="365" name="Observer:"/>
          <p:cNvSpPr/>
          <p:nvPr/>
        </p:nvSpPr>
        <p:spPr>
          <a:xfrm>
            <a:off x="372533" y="1201203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Observer:</a:t>
            </a:r>
          </a:p>
        </p:txBody>
      </p:sp>
      <p:sp>
        <p:nvSpPr>
          <p:cNvPr id="366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367" name="Observation date:"/>
          <p:cNvSpPr/>
          <p:nvPr/>
        </p:nvSpPr>
        <p:spPr>
          <a:xfrm>
            <a:off x="9078410" y="727290"/>
            <a:ext cx="3553093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/>
          <a:p>
            <a: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Observation d</a:t>
            </a:r>
            <a:r>
              <a:rPr>
                <a:uFill>
                  <a:solidFill>
                    <a:srgbClr val="000000"/>
                  </a:solidFill>
                </a:uFill>
              </a:rPr>
              <a:t>ate:</a:t>
            </a:r>
          </a:p>
        </p:txBody>
      </p:sp>
      <p:grpSp>
        <p:nvGrpSpPr>
          <p:cNvPr id="460" name="Gruppieren"/>
          <p:cNvGrpSpPr/>
          <p:nvPr/>
        </p:nvGrpSpPr>
        <p:grpSpPr>
          <a:xfrm>
            <a:off x="420423" y="1770030"/>
            <a:ext cx="12140010" cy="6453123"/>
            <a:chOff x="0" y="0"/>
            <a:chExt cx="12140009" cy="6453121"/>
          </a:xfrm>
        </p:grpSpPr>
        <p:sp>
          <p:nvSpPr>
            <p:cNvPr id="368" name="Linie"/>
            <p:cNvSpPr/>
            <p:nvPr/>
          </p:nvSpPr>
          <p:spPr>
            <a:xfrm>
              <a:off x="0" y="38832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ie"/>
            <p:cNvSpPr/>
            <p:nvPr/>
          </p:nvSpPr>
          <p:spPr>
            <a:xfrm>
              <a:off x="0" y="57089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ie"/>
            <p:cNvSpPr/>
            <p:nvPr/>
          </p:nvSpPr>
          <p:spPr>
            <a:xfrm>
              <a:off x="0" y="75345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ie"/>
            <p:cNvSpPr/>
            <p:nvPr/>
          </p:nvSpPr>
          <p:spPr>
            <a:xfrm>
              <a:off x="0" y="93601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ie"/>
            <p:cNvSpPr/>
            <p:nvPr/>
          </p:nvSpPr>
          <p:spPr>
            <a:xfrm>
              <a:off x="0" y="111857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ie"/>
            <p:cNvSpPr/>
            <p:nvPr/>
          </p:nvSpPr>
          <p:spPr>
            <a:xfrm>
              <a:off x="0" y="130113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ie"/>
            <p:cNvSpPr/>
            <p:nvPr/>
          </p:nvSpPr>
          <p:spPr>
            <a:xfrm>
              <a:off x="0" y="148370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ie"/>
            <p:cNvSpPr/>
            <p:nvPr/>
          </p:nvSpPr>
          <p:spPr>
            <a:xfrm>
              <a:off x="0" y="166774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ie"/>
            <p:cNvSpPr/>
            <p:nvPr/>
          </p:nvSpPr>
          <p:spPr>
            <a:xfrm>
              <a:off x="0" y="1848827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ie"/>
            <p:cNvSpPr/>
            <p:nvPr/>
          </p:nvSpPr>
          <p:spPr>
            <a:xfrm>
              <a:off x="0" y="203138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ie"/>
            <p:cNvSpPr/>
            <p:nvPr/>
          </p:nvSpPr>
          <p:spPr>
            <a:xfrm>
              <a:off x="0" y="221395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ie"/>
            <p:cNvSpPr/>
            <p:nvPr/>
          </p:nvSpPr>
          <p:spPr>
            <a:xfrm>
              <a:off x="0" y="239651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ie"/>
            <p:cNvSpPr/>
            <p:nvPr/>
          </p:nvSpPr>
          <p:spPr>
            <a:xfrm>
              <a:off x="0" y="257907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ie"/>
            <p:cNvSpPr/>
            <p:nvPr/>
          </p:nvSpPr>
          <p:spPr>
            <a:xfrm>
              <a:off x="0" y="276163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ie"/>
            <p:cNvSpPr/>
            <p:nvPr/>
          </p:nvSpPr>
          <p:spPr>
            <a:xfrm>
              <a:off x="0" y="2944200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ie"/>
            <p:cNvSpPr/>
            <p:nvPr/>
          </p:nvSpPr>
          <p:spPr>
            <a:xfrm>
              <a:off x="0" y="312257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ie"/>
            <p:cNvSpPr/>
            <p:nvPr/>
          </p:nvSpPr>
          <p:spPr>
            <a:xfrm>
              <a:off x="0" y="330932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ie"/>
            <p:cNvSpPr/>
            <p:nvPr/>
          </p:nvSpPr>
          <p:spPr>
            <a:xfrm>
              <a:off x="0" y="349188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ie"/>
            <p:cNvSpPr/>
            <p:nvPr/>
          </p:nvSpPr>
          <p:spPr>
            <a:xfrm>
              <a:off x="0" y="367444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ie"/>
            <p:cNvSpPr/>
            <p:nvPr/>
          </p:nvSpPr>
          <p:spPr>
            <a:xfrm>
              <a:off x="0" y="385701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ie"/>
            <p:cNvSpPr/>
            <p:nvPr/>
          </p:nvSpPr>
          <p:spPr>
            <a:xfrm>
              <a:off x="0" y="403957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ie"/>
            <p:cNvSpPr/>
            <p:nvPr/>
          </p:nvSpPr>
          <p:spPr>
            <a:xfrm>
              <a:off x="0" y="422213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ie"/>
            <p:cNvSpPr/>
            <p:nvPr/>
          </p:nvSpPr>
          <p:spPr>
            <a:xfrm>
              <a:off x="0" y="440469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ie"/>
            <p:cNvSpPr/>
            <p:nvPr/>
          </p:nvSpPr>
          <p:spPr>
            <a:xfrm>
              <a:off x="0" y="4589634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ie"/>
            <p:cNvSpPr/>
            <p:nvPr/>
          </p:nvSpPr>
          <p:spPr>
            <a:xfrm>
              <a:off x="0" y="476982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ie"/>
            <p:cNvSpPr/>
            <p:nvPr/>
          </p:nvSpPr>
          <p:spPr>
            <a:xfrm>
              <a:off x="0" y="4952384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ie"/>
            <p:cNvSpPr/>
            <p:nvPr/>
          </p:nvSpPr>
          <p:spPr>
            <a:xfrm>
              <a:off x="0" y="513494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ie"/>
            <p:cNvSpPr/>
            <p:nvPr/>
          </p:nvSpPr>
          <p:spPr>
            <a:xfrm>
              <a:off x="0" y="531750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ie"/>
            <p:cNvSpPr/>
            <p:nvPr/>
          </p:nvSpPr>
          <p:spPr>
            <a:xfrm>
              <a:off x="0" y="5500070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ie"/>
            <p:cNvSpPr/>
            <p:nvPr/>
          </p:nvSpPr>
          <p:spPr>
            <a:xfrm>
              <a:off x="0" y="568263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ie"/>
            <p:cNvSpPr/>
            <p:nvPr/>
          </p:nvSpPr>
          <p:spPr>
            <a:xfrm>
              <a:off x="0" y="586519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ie"/>
            <p:cNvSpPr/>
            <p:nvPr/>
          </p:nvSpPr>
          <p:spPr>
            <a:xfrm>
              <a:off x="0" y="604446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ie"/>
            <p:cNvSpPr/>
            <p:nvPr/>
          </p:nvSpPr>
          <p:spPr>
            <a:xfrm flipV="1">
              <a:off x="-1" y="8818"/>
              <a:ext cx="2" cy="6435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ie"/>
            <p:cNvSpPr/>
            <p:nvPr/>
          </p:nvSpPr>
          <p:spPr>
            <a:xfrm>
              <a:off x="0" y="20002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ie"/>
            <p:cNvSpPr/>
            <p:nvPr/>
          </p:nvSpPr>
          <p:spPr>
            <a:xfrm>
              <a:off x="0" y="8816"/>
              <a:ext cx="1213629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ie"/>
            <p:cNvSpPr/>
            <p:nvPr/>
          </p:nvSpPr>
          <p:spPr>
            <a:xfrm>
              <a:off x="0" y="624778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ie"/>
            <p:cNvSpPr/>
            <p:nvPr/>
          </p:nvSpPr>
          <p:spPr>
            <a:xfrm>
              <a:off x="0" y="6444317"/>
              <a:ext cx="1213629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ie"/>
            <p:cNvSpPr/>
            <p:nvPr/>
          </p:nvSpPr>
          <p:spPr>
            <a:xfrm flipV="1">
              <a:off x="225224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ie"/>
            <p:cNvSpPr/>
            <p:nvPr/>
          </p:nvSpPr>
          <p:spPr>
            <a:xfrm flipV="1">
              <a:off x="44591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ie"/>
            <p:cNvSpPr/>
            <p:nvPr/>
          </p:nvSpPr>
          <p:spPr>
            <a:xfrm flipV="1">
              <a:off x="666607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ie"/>
            <p:cNvSpPr/>
            <p:nvPr/>
          </p:nvSpPr>
          <p:spPr>
            <a:xfrm flipV="1">
              <a:off x="887299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ie"/>
            <p:cNvSpPr/>
            <p:nvPr/>
          </p:nvSpPr>
          <p:spPr>
            <a:xfrm flipV="1">
              <a:off x="1107990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ie"/>
            <p:cNvSpPr/>
            <p:nvPr/>
          </p:nvSpPr>
          <p:spPr>
            <a:xfrm flipV="1">
              <a:off x="1328682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ie"/>
            <p:cNvSpPr/>
            <p:nvPr/>
          </p:nvSpPr>
          <p:spPr>
            <a:xfrm flipV="1">
              <a:off x="1549374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ie"/>
            <p:cNvSpPr/>
            <p:nvPr/>
          </p:nvSpPr>
          <p:spPr>
            <a:xfrm flipV="1">
              <a:off x="1765926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ie"/>
            <p:cNvSpPr/>
            <p:nvPr/>
          </p:nvSpPr>
          <p:spPr>
            <a:xfrm flipV="1">
              <a:off x="1990756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ie"/>
            <p:cNvSpPr/>
            <p:nvPr/>
          </p:nvSpPr>
          <p:spPr>
            <a:xfrm flipV="1">
              <a:off x="2208889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ie"/>
            <p:cNvSpPr/>
            <p:nvPr/>
          </p:nvSpPr>
          <p:spPr>
            <a:xfrm flipV="1">
              <a:off x="2429581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ie"/>
            <p:cNvSpPr/>
            <p:nvPr/>
          </p:nvSpPr>
          <p:spPr>
            <a:xfrm flipV="1">
              <a:off x="2650273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ie"/>
            <p:cNvSpPr/>
            <p:nvPr/>
          </p:nvSpPr>
          <p:spPr>
            <a:xfrm flipV="1">
              <a:off x="2870964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ie"/>
            <p:cNvSpPr/>
            <p:nvPr/>
          </p:nvSpPr>
          <p:spPr>
            <a:xfrm flipV="1">
              <a:off x="3091655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ie"/>
            <p:cNvSpPr/>
            <p:nvPr/>
          </p:nvSpPr>
          <p:spPr>
            <a:xfrm flipV="1">
              <a:off x="3312347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ie"/>
            <p:cNvSpPr/>
            <p:nvPr/>
          </p:nvSpPr>
          <p:spPr>
            <a:xfrm flipV="1">
              <a:off x="353303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ie"/>
            <p:cNvSpPr/>
            <p:nvPr/>
          </p:nvSpPr>
          <p:spPr>
            <a:xfrm flipV="1">
              <a:off x="3753730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ie"/>
            <p:cNvSpPr/>
            <p:nvPr/>
          </p:nvSpPr>
          <p:spPr>
            <a:xfrm flipV="1">
              <a:off x="3974421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ie"/>
            <p:cNvSpPr/>
            <p:nvPr/>
          </p:nvSpPr>
          <p:spPr>
            <a:xfrm flipV="1">
              <a:off x="4197671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ie"/>
            <p:cNvSpPr/>
            <p:nvPr/>
          </p:nvSpPr>
          <p:spPr>
            <a:xfrm flipV="1">
              <a:off x="4418363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ie"/>
            <p:cNvSpPr/>
            <p:nvPr/>
          </p:nvSpPr>
          <p:spPr>
            <a:xfrm flipV="1">
              <a:off x="4639055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ie"/>
            <p:cNvSpPr/>
            <p:nvPr/>
          </p:nvSpPr>
          <p:spPr>
            <a:xfrm flipV="1">
              <a:off x="485974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ie"/>
            <p:cNvSpPr/>
            <p:nvPr/>
          </p:nvSpPr>
          <p:spPr>
            <a:xfrm flipV="1">
              <a:off x="5080438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ie"/>
            <p:cNvSpPr/>
            <p:nvPr/>
          </p:nvSpPr>
          <p:spPr>
            <a:xfrm flipV="1">
              <a:off x="530112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ie"/>
            <p:cNvSpPr/>
            <p:nvPr/>
          </p:nvSpPr>
          <p:spPr>
            <a:xfrm flipV="1">
              <a:off x="5521821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ie"/>
            <p:cNvSpPr/>
            <p:nvPr/>
          </p:nvSpPr>
          <p:spPr>
            <a:xfrm flipV="1">
              <a:off x="5742512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ie"/>
            <p:cNvSpPr/>
            <p:nvPr/>
          </p:nvSpPr>
          <p:spPr>
            <a:xfrm flipV="1">
              <a:off x="5963204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ie"/>
            <p:cNvSpPr/>
            <p:nvPr/>
          </p:nvSpPr>
          <p:spPr>
            <a:xfrm flipV="1">
              <a:off x="618133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ie"/>
            <p:cNvSpPr/>
            <p:nvPr/>
          </p:nvSpPr>
          <p:spPr>
            <a:xfrm flipV="1">
              <a:off x="6402028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ie"/>
            <p:cNvSpPr/>
            <p:nvPr/>
          </p:nvSpPr>
          <p:spPr>
            <a:xfrm flipV="1">
              <a:off x="6622720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ie"/>
            <p:cNvSpPr/>
            <p:nvPr/>
          </p:nvSpPr>
          <p:spPr>
            <a:xfrm flipV="1">
              <a:off x="6843410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ie"/>
            <p:cNvSpPr/>
            <p:nvPr/>
          </p:nvSpPr>
          <p:spPr>
            <a:xfrm flipV="1">
              <a:off x="7064101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ie"/>
            <p:cNvSpPr/>
            <p:nvPr/>
          </p:nvSpPr>
          <p:spPr>
            <a:xfrm flipV="1">
              <a:off x="7284795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ie"/>
            <p:cNvSpPr/>
            <p:nvPr/>
          </p:nvSpPr>
          <p:spPr>
            <a:xfrm flipV="1">
              <a:off x="7505485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ie"/>
            <p:cNvSpPr/>
            <p:nvPr/>
          </p:nvSpPr>
          <p:spPr>
            <a:xfrm flipV="1">
              <a:off x="7726177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ie"/>
            <p:cNvSpPr/>
            <p:nvPr/>
          </p:nvSpPr>
          <p:spPr>
            <a:xfrm flipV="1">
              <a:off x="794686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ie"/>
            <p:cNvSpPr/>
            <p:nvPr/>
          </p:nvSpPr>
          <p:spPr>
            <a:xfrm flipV="1">
              <a:off x="8170118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ie"/>
            <p:cNvSpPr/>
            <p:nvPr/>
          </p:nvSpPr>
          <p:spPr>
            <a:xfrm flipV="1">
              <a:off x="8390810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ie"/>
            <p:cNvSpPr/>
            <p:nvPr/>
          </p:nvSpPr>
          <p:spPr>
            <a:xfrm flipV="1">
              <a:off x="8611501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ie"/>
            <p:cNvSpPr/>
            <p:nvPr/>
          </p:nvSpPr>
          <p:spPr>
            <a:xfrm flipV="1">
              <a:off x="8832192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ie"/>
            <p:cNvSpPr/>
            <p:nvPr/>
          </p:nvSpPr>
          <p:spPr>
            <a:xfrm flipV="1">
              <a:off x="9052884" y="17624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ie"/>
            <p:cNvSpPr/>
            <p:nvPr/>
          </p:nvSpPr>
          <p:spPr>
            <a:xfrm flipV="1">
              <a:off x="927357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ie"/>
            <p:cNvSpPr/>
            <p:nvPr/>
          </p:nvSpPr>
          <p:spPr>
            <a:xfrm flipV="1">
              <a:off x="9494269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ie"/>
            <p:cNvSpPr/>
            <p:nvPr/>
          </p:nvSpPr>
          <p:spPr>
            <a:xfrm flipV="1">
              <a:off x="9714959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ie"/>
            <p:cNvSpPr/>
            <p:nvPr/>
          </p:nvSpPr>
          <p:spPr>
            <a:xfrm flipV="1">
              <a:off x="9935651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ie"/>
            <p:cNvSpPr/>
            <p:nvPr/>
          </p:nvSpPr>
          <p:spPr>
            <a:xfrm flipV="1">
              <a:off x="10153785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ie"/>
            <p:cNvSpPr/>
            <p:nvPr/>
          </p:nvSpPr>
          <p:spPr>
            <a:xfrm flipV="1">
              <a:off x="10370371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ie"/>
            <p:cNvSpPr/>
            <p:nvPr/>
          </p:nvSpPr>
          <p:spPr>
            <a:xfrm flipV="1">
              <a:off x="10595167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ie"/>
            <p:cNvSpPr/>
            <p:nvPr/>
          </p:nvSpPr>
          <p:spPr>
            <a:xfrm flipV="1">
              <a:off x="10815858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ie"/>
            <p:cNvSpPr/>
            <p:nvPr/>
          </p:nvSpPr>
          <p:spPr>
            <a:xfrm flipV="1">
              <a:off x="11036551" y="17624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ie"/>
            <p:cNvSpPr/>
            <p:nvPr/>
          </p:nvSpPr>
          <p:spPr>
            <a:xfrm flipV="1">
              <a:off x="11257240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ie"/>
            <p:cNvSpPr/>
            <p:nvPr/>
          </p:nvSpPr>
          <p:spPr>
            <a:xfrm flipV="1">
              <a:off x="11477933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ie"/>
            <p:cNvSpPr/>
            <p:nvPr/>
          </p:nvSpPr>
          <p:spPr>
            <a:xfrm flipV="1">
              <a:off x="1169862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ie"/>
            <p:cNvSpPr/>
            <p:nvPr/>
          </p:nvSpPr>
          <p:spPr>
            <a:xfrm flipV="1">
              <a:off x="1191931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ie"/>
            <p:cNvSpPr/>
            <p:nvPr/>
          </p:nvSpPr>
          <p:spPr>
            <a:xfrm flipV="1">
              <a:off x="12140009" y="10002"/>
              <a:ext cx="1" cy="6435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461" name="Tim"/>
          <p:cNvSpPr txBox="1"/>
          <p:nvPr/>
        </p:nvSpPr>
        <p:spPr>
          <a:xfrm>
            <a:off x="1225840" y="1222298"/>
            <a:ext cx="4070616" cy="43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462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95" name="Gruppieren"/>
          <p:cNvGrpSpPr/>
          <p:nvPr/>
        </p:nvGrpSpPr>
        <p:grpSpPr>
          <a:xfrm>
            <a:off x="376500" y="5602039"/>
            <a:ext cx="12230177" cy="3349117"/>
            <a:chOff x="-31749" y="-31750"/>
            <a:chExt cx="12230175" cy="3349116"/>
          </a:xfrm>
        </p:grpSpPr>
        <p:pic>
          <p:nvPicPr>
            <p:cNvPr id="463" name="Linie Linie" descr="Linie Lini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1750" y="-31750"/>
              <a:ext cx="12218094" cy="63500"/>
            </a:xfrm>
            <a:prstGeom prst="rect">
              <a:avLst/>
            </a:prstGeom>
            <a:effectLst/>
          </p:spPr>
        </p:pic>
        <p:grpSp>
          <p:nvGrpSpPr>
            <p:cNvPr id="473" name="Gruppieren"/>
            <p:cNvGrpSpPr/>
            <p:nvPr/>
          </p:nvGrpSpPr>
          <p:grpSpPr>
            <a:xfrm>
              <a:off x="2535531" y="1032079"/>
              <a:ext cx="1013590" cy="239681"/>
              <a:chOff x="-31750" y="-42814"/>
              <a:chExt cx="1013589" cy="239679"/>
            </a:xfrm>
          </p:grpSpPr>
          <p:pic>
            <p:nvPicPr>
              <p:cNvPr id="465" name="Linie Linie" descr="Linie Lini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-31751" y="117369"/>
                <a:ext cx="1004319" cy="63501"/>
              </a:xfrm>
              <a:prstGeom prst="rect">
                <a:avLst/>
              </a:prstGeom>
              <a:effectLst/>
            </p:spPr>
          </p:pic>
          <p:pic>
            <p:nvPicPr>
              <p:cNvPr id="467" name="Linie Linie" descr="Linie Lini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0800000">
                <a:off x="-31751" y="-25951"/>
                <a:ext cx="686568" cy="63501"/>
              </a:xfrm>
              <a:prstGeom prst="rect">
                <a:avLst/>
              </a:prstGeom>
              <a:effectLst/>
            </p:spPr>
          </p:pic>
          <p:pic>
            <p:nvPicPr>
              <p:cNvPr id="469" name="Linie Linie" descr="Linie Lini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2447776">
                <a:off x="592056" y="45275"/>
                <a:ext cx="397541" cy="63501"/>
              </a:xfrm>
              <a:prstGeom prst="rect">
                <a:avLst/>
              </a:prstGeom>
              <a:effectLst/>
            </p:spPr>
          </p:pic>
          <p:pic>
            <p:nvPicPr>
              <p:cNvPr id="471" name="Linie Linie" descr="Linie Lini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6489896">
                <a:off x="-92140" y="42188"/>
                <a:ext cx="211906" cy="63501"/>
              </a:xfrm>
              <a:prstGeom prst="rect">
                <a:avLst/>
              </a:prstGeom>
              <a:effectLst/>
            </p:spPr>
          </p:pic>
        </p:grpSp>
        <p:grpSp>
          <p:nvGrpSpPr>
            <p:cNvPr id="482" name="Gruppieren"/>
            <p:cNvGrpSpPr/>
            <p:nvPr/>
          </p:nvGrpSpPr>
          <p:grpSpPr>
            <a:xfrm flipH="1" rot="10800000">
              <a:off x="2535531" y="1223638"/>
              <a:ext cx="1013590" cy="239681"/>
              <a:chOff x="-31750" y="-42814"/>
              <a:chExt cx="1013589" cy="239679"/>
            </a:xfrm>
          </p:grpSpPr>
          <p:pic>
            <p:nvPicPr>
              <p:cNvPr id="474" name="Linie Linie" descr="Linie Lini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-31751" y="117369"/>
                <a:ext cx="1004319" cy="63501"/>
              </a:xfrm>
              <a:prstGeom prst="rect">
                <a:avLst/>
              </a:prstGeom>
              <a:effectLst/>
            </p:spPr>
          </p:pic>
          <p:pic>
            <p:nvPicPr>
              <p:cNvPr id="476" name="Linie Linie" descr="Linie Lini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0800000">
                <a:off x="-31751" y="-25951"/>
                <a:ext cx="686568" cy="63501"/>
              </a:xfrm>
              <a:prstGeom prst="rect">
                <a:avLst/>
              </a:prstGeom>
              <a:effectLst/>
            </p:spPr>
          </p:pic>
          <p:pic>
            <p:nvPicPr>
              <p:cNvPr id="478" name="Linie Linie" descr="Linie Lini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2447776">
                <a:off x="592056" y="45275"/>
                <a:ext cx="397541" cy="63501"/>
              </a:xfrm>
              <a:prstGeom prst="rect">
                <a:avLst/>
              </a:prstGeom>
              <a:effectLst/>
            </p:spPr>
          </p:pic>
          <p:pic>
            <p:nvPicPr>
              <p:cNvPr id="480" name="Linie Linie" descr="Linie Lini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6489896">
                <a:off x="-92140" y="42188"/>
                <a:ext cx="211906" cy="63501"/>
              </a:xfrm>
              <a:prstGeom prst="rect">
                <a:avLst/>
              </a:prstGeom>
              <a:effectLst/>
            </p:spPr>
          </p:pic>
        </p:grpSp>
        <p:grpSp>
          <p:nvGrpSpPr>
            <p:cNvPr id="485" name="Kreis"/>
            <p:cNvGrpSpPr/>
            <p:nvPr/>
          </p:nvGrpSpPr>
          <p:grpSpPr>
            <a:xfrm>
              <a:off x="9686948" y="784221"/>
              <a:ext cx="952014" cy="952014"/>
              <a:chOff x="0" y="0"/>
              <a:chExt cx="952012" cy="952012"/>
            </a:xfrm>
          </p:grpSpPr>
          <p:sp>
            <p:nvSpPr>
              <p:cNvPr id="484" name="Kreis"/>
              <p:cNvSpPr/>
              <p:nvPr/>
            </p:nvSpPr>
            <p:spPr>
              <a:xfrm>
                <a:off x="44450" y="44450"/>
                <a:ext cx="863113" cy="863113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pic>
            <p:nvPicPr>
              <p:cNvPr id="483" name="Kreis Kreis" descr="Kreis Kreis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-1"/>
                <a:ext cx="952014" cy="952014"/>
              </a:xfrm>
              <a:prstGeom prst="rect">
                <a:avLst/>
              </a:prstGeom>
              <a:effectLst/>
            </p:spPr>
          </p:pic>
        </p:grpSp>
        <p:sp>
          <p:nvSpPr>
            <p:cNvPr id="486" name="Linie"/>
            <p:cNvSpPr/>
            <p:nvPr/>
          </p:nvSpPr>
          <p:spPr>
            <a:xfrm>
              <a:off x="3570466" y="1273335"/>
              <a:ext cx="759967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87" name="top view"/>
            <p:cNvSpPr/>
            <p:nvPr/>
          </p:nvSpPr>
          <p:spPr>
            <a:xfrm flipV="1">
              <a:off x="318930" y="-9772"/>
              <a:ext cx="1270001" cy="1270001"/>
            </a:xfrm>
            <a:prstGeom prst="line">
              <a:avLst/>
            </a:prstGeom>
            <a:solidFill>
              <a:srgbClr val="85888D"/>
            </a:solidFill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917" tIns="35917" rIns="35917" bIns="35917" numCol="1" anchor="ctr">
              <a:spAutoFit/>
            </a:bodyPr>
            <a:lstStyle>
              <a:lvl1pPr defTabSz="1295400">
                <a:buClr>
                  <a:srgbClr val="FFFFFF"/>
                </a:buClr>
                <a:buFont typeface="Helvetica"/>
                <a:defRPr b="0" sz="2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top view</a:t>
              </a:r>
            </a:p>
          </p:txBody>
        </p:sp>
        <p:sp>
          <p:nvSpPr>
            <p:cNvPr id="488" name="Linie"/>
            <p:cNvSpPr/>
            <p:nvPr/>
          </p:nvSpPr>
          <p:spPr>
            <a:xfrm rot="21136417">
              <a:off x="3536598" y="554370"/>
              <a:ext cx="6604362" cy="47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71" fill="norm" stroke="1" extrusionOk="0">
                  <a:moveTo>
                    <a:pt x="0" y="10984"/>
                  </a:moveTo>
                  <a:cubicBezTo>
                    <a:pt x="4165" y="19325"/>
                    <a:pt x="8391" y="21600"/>
                    <a:pt x="12596" y="17764"/>
                  </a:cubicBezTo>
                  <a:cubicBezTo>
                    <a:pt x="15631" y="14997"/>
                    <a:pt x="18643" y="9055"/>
                    <a:pt x="21600" y="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491" name="Gruppieren"/>
            <p:cNvGrpSpPr/>
            <p:nvPr/>
          </p:nvGrpSpPr>
          <p:grpSpPr>
            <a:xfrm>
              <a:off x="10162953" y="77058"/>
              <a:ext cx="2035473" cy="1203340"/>
              <a:chOff x="0" y="0"/>
              <a:chExt cx="2035471" cy="1203339"/>
            </a:xfrm>
          </p:grpSpPr>
          <p:sp>
            <p:nvSpPr>
              <p:cNvPr id="489" name="Linie"/>
              <p:cNvSpPr/>
              <p:nvPr/>
            </p:nvSpPr>
            <p:spPr>
              <a:xfrm flipH="1">
                <a:off x="-1" y="0"/>
                <a:ext cx="2" cy="1203340"/>
              </a:xfrm>
              <a:prstGeom prst="line">
                <a:avLst/>
              </a:prstGeom>
              <a:noFill/>
              <a:ln w="50800" cap="flat">
                <a:solidFill>
                  <a:srgbClr val="D81D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0" name="cross deviation (+)"/>
              <p:cNvSpPr/>
              <p:nvPr/>
            </p:nvSpPr>
            <p:spPr>
              <a:xfrm>
                <a:off x="55369" y="240101"/>
                <a:ext cx="198010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917" tIns="35917" rIns="35917" bIns="35917" numCol="1" anchor="t">
                <a:spAutoFit/>
              </a:bodyPr>
              <a:lstStyle>
                <a:lvl1pPr algn="l" defTabSz="1295400">
                  <a:buClr>
                    <a:srgbClr val="000000"/>
                  </a:buClr>
                  <a:buFont typeface="Helvetica Light"/>
                  <a:defRPr b="0" sz="1800">
                    <a:solidFill>
                      <a:srgbClr val="D81D00"/>
                    </a:solidFill>
                    <a:uFill>
                      <a:solidFill>
                        <a:srgbClr val="000000"/>
                      </a:solidFill>
                    </a:uFill>
                    <a:latin typeface="Noteworthy Bold"/>
                    <a:ea typeface="Noteworthy Bold"/>
                    <a:cs typeface="Noteworthy Bold"/>
                    <a:sym typeface="Noteworthy Bold"/>
                  </a:defRPr>
                </a:lvl1pPr>
              </a:lstStyle>
              <a:p>
                <a:pPr/>
                <a:r>
                  <a:t>cross deviation (+)</a:t>
                </a:r>
              </a:p>
            </p:txBody>
          </p:sp>
        </p:grpSp>
        <p:sp>
          <p:nvSpPr>
            <p:cNvPr id="492" name="Linie"/>
            <p:cNvSpPr/>
            <p:nvPr/>
          </p:nvSpPr>
          <p:spPr>
            <a:xfrm>
              <a:off x="10162954" y="1284537"/>
              <a:ext cx="1" cy="1203340"/>
            </a:xfrm>
            <a:prstGeom prst="line">
              <a:avLst/>
            </a:prstGeom>
            <a:noFill/>
            <a:ln w="50800" cap="flat">
              <a:solidFill>
                <a:srgbClr val="D81D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493" name="cross deviation (-)"/>
            <p:cNvSpPr/>
            <p:nvPr/>
          </p:nvSpPr>
          <p:spPr>
            <a:xfrm>
              <a:off x="10239030" y="1660527"/>
              <a:ext cx="195939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solidFill>
                    <a:srgbClr val="D81D00"/>
                  </a:solidFill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cross deviation (-)</a:t>
              </a:r>
            </a:p>
          </p:txBody>
        </p:sp>
        <p:sp>
          <p:nvSpPr>
            <p:cNvPr id="494" name="Linie"/>
            <p:cNvSpPr/>
            <p:nvPr/>
          </p:nvSpPr>
          <p:spPr>
            <a:xfrm rot="21136417">
              <a:off x="3659334" y="826300"/>
              <a:ext cx="6369428" cy="207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95" y="1637"/>
                    <a:pt x="9501" y="5169"/>
                    <a:pt x="14002" y="10507"/>
                  </a:cubicBezTo>
                  <a:cubicBezTo>
                    <a:pt x="16622" y="13614"/>
                    <a:pt x="19162" y="17322"/>
                    <a:pt x="21600" y="21600"/>
                  </a:cubicBezTo>
                </a:path>
              </a:pathLst>
            </a:custGeom>
            <a:noFill/>
            <a:ln w="50800" cap="rnd">
              <a:solidFill>
                <a:srgbClr val="000000"/>
              </a:solidFill>
              <a:custDash>
                <a:ds d="100000" sp="200000"/>
              </a:custDash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518" name="Gruppieren"/>
          <p:cNvGrpSpPr/>
          <p:nvPr/>
        </p:nvGrpSpPr>
        <p:grpSpPr>
          <a:xfrm>
            <a:off x="1255490" y="1908347"/>
            <a:ext cx="10944126" cy="3164494"/>
            <a:chOff x="-62861" y="-44449"/>
            <a:chExt cx="10944125" cy="3164493"/>
          </a:xfrm>
        </p:grpSpPr>
        <p:pic>
          <p:nvPicPr>
            <p:cNvPr id="496" name="Linie Linie" descr="Linie Lini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62862" y="2994319"/>
              <a:ext cx="10944126" cy="125725"/>
            </a:xfrm>
            <a:prstGeom prst="rect">
              <a:avLst/>
            </a:prstGeom>
            <a:effectLst/>
          </p:spPr>
        </p:pic>
        <p:grpSp>
          <p:nvGrpSpPr>
            <p:cNvPr id="500" name="Rechteck"/>
            <p:cNvGrpSpPr/>
            <p:nvPr/>
          </p:nvGrpSpPr>
          <p:grpSpPr>
            <a:xfrm>
              <a:off x="8748821" y="2095922"/>
              <a:ext cx="961056" cy="988205"/>
              <a:chOff x="0" y="0"/>
              <a:chExt cx="961055" cy="988203"/>
            </a:xfrm>
          </p:grpSpPr>
          <p:sp>
            <p:nvSpPr>
              <p:cNvPr id="499" name="Rechteck"/>
              <p:cNvSpPr/>
              <p:nvPr/>
            </p:nvSpPr>
            <p:spPr>
              <a:xfrm>
                <a:off x="62861" y="62861"/>
                <a:ext cx="835333" cy="86248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pic>
            <p:nvPicPr>
              <p:cNvPr id="498" name="Rechteck Quadrat" descr="Rechteck Quadrat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-1"/>
                <a:ext cx="961056" cy="988205"/>
              </a:xfrm>
              <a:prstGeom prst="rect">
                <a:avLst/>
              </a:prstGeom>
              <a:effectLst/>
            </p:spPr>
          </p:pic>
        </p:grpSp>
        <p:grpSp>
          <p:nvGrpSpPr>
            <p:cNvPr id="517" name="Gruppieren"/>
            <p:cNvGrpSpPr/>
            <p:nvPr/>
          </p:nvGrpSpPr>
          <p:grpSpPr>
            <a:xfrm>
              <a:off x="377982" y="-44450"/>
              <a:ext cx="1854530" cy="3158582"/>
              <a:chOff x="-88761" y="-44450"/>
              <a:chExt cx="1854529" cy="3158581"/>
            </a:xfrm>
          </p:grpSpPr>
          <p:pic>
            <p:nvPicPr>
              <p:cNvPr id="501" name="Linie Linie" descr="Linie Linie"/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 rot="17397147">
                <a:off x="-318391" y="2382427"/>
                <a:ext cx="1430008" cy="88901"/>
              </a:xfrm>
              <a:prstGeom prst="rect">
                <a:avLst/>
              </a:prstGeom>
              <a:effectLst/>
            </p:spPr>
          </p:pic>
          <p:pic>
            <p:nvPicPr>
              <p:cNvPr id="503" name="Linie Linie" descr="Linie Linie"/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 rot="15311917">
                <a:off x="71089" y="2382427"/>
                <a:ext cx="1392776" cy="88901"/>
              </a:xfrm>
              <a:prstGeom prst="rect">
                <a:avLst/>
              </a:prstGeom>
              <a:effectLst/>
            </p:spPr>
          </p:pic>
          <p:pic>
            <p:nvPicPr>
              <p:cNvPr id="505" name="Linie Linie" descr="Linie Linie"/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 rot="16200000">
                <a:off x="-65927" y="1200820"/>
                <a:ext cx="1334833" cy="88901"/>
              </a:xfrm>
              <a:prstGeom prst="rect">
                <a:avLst/>
              </a:prstGeom>
              <a:effectLst/>
            </p:spPr>
          </p:pic>
          <p:pic>
            <p:nvPicPr>
              <p:cNvPr id="507" name="Linie Linie" descr="Linie Linie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 rot="13500000">
                <a:off x="426649" y="1088935"/>
                <a:ext cx="905284" cy="125724"/>
              </a:xfrm>
              <a:prstGeom prst="rect">
                <a:avLst/>
              </a:prstGeom>
              <a:effectLst/>
            </p:spPr>
          </p:pic>
          <p:pic>
            <p:nvPicPr>
              <p:cNvPr id="509" name="Linie Linie" descr="Linie Linie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 rot="9032813">
                <a:off x="1068630" y="1189996"/>
                <a:ext cx="721934" cy="88901"/>
              </a:xfrm>
              <a:prstGeom prst="rect">
                <a:avLst/>
              </a:prstGeom>
              <a:effectLst/>
            </p:spPr>
          </p:pic>
          <p:pic>
            <p:nvPicPr>
              <p:cNvPr id="511" name="Linie Linie" descr="Linie Linie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 rot="18900000">
                <a:off x="-170816" y="1076962"/>
                <a:ext cx="905258" cy="125725"/>
              </a:xfrm>
              <a:prstGeom prst="rect">
                <a:avLst/>
              </a:prstGeom>
              <a:effectLst/>
            </p:spPr>
          </p:pic>
          <p:pic>
            <p:nvPicPr>
              <p:cNvPr id="513" name="Linie Linie" descr="Linie Linie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 rot="2892162">
                <a:off x="-168421" y="1569408"/>
                <a:ext cx="758757" cy="125725"/>
              </a:xfrm>
              <a:prstGeom prst="rect">
                <a:avLst/>
              </a:prstGeom>
              <a:effectLst/>
            </p:spPr>
          </p:pic>
          <p:pic>
            <p:nvPicPr>
              <p:cNvPr id="515" name="Kreis Kreis" descr="Kreis Kreis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252444" y="-44450"/>
                <a:ext cx="696384" cy="69638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519" name="Linie"/>
          <p:cNvSpPr/>
          <p:nvPr/>
        </p:nvSpPr>
        <p:spPr>
          <a:xfrm flipH="1">
            <a:off x="3421465" y="3197355"/>
            <a:ext cx="1" cy="212070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28" name="Gruppieren"/>
          <p:cNvGrpSpPr/>
          <p:nvPr/>
        </p:nvGrpSpPr>
        <p:grpSpPr>
          <a:xfrm>
            <a:off x="2931279" y="2910696"/>
            <a:ext cx="1013590" cy="239681"/>
            <a:chOff x="-31750" y="-42814"/>
            <a:chExt cx="1013589" cy="239679"/>
          </a:xfrm>
        </p:grpSpPr>
        <p:pic>
          <p:nvPicPr>
            <p:cNvPr id="520" name="Linie Linie" descr="Linie Lini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-31751" y="117369"/>
              <a:ext cx="1004319" cy="63501"/>
            </a:xfrm>
            <a:prstGeom prst="rect">
              <a:avLst/>
            </a:prstGeom>
            <a:effectLst/>
          </p:spPr>
        </p:pic>
        <p:pic>
          <p:nvPicPr>
            <p:cNvPr id="522" name="Linie Linie" descr="Linie Lini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-31751" y="-25951"/>
              <a:ext cx="686568" cy="63501"/>
            </a:xfrm>
            <a:prstGeom prst="rect">
              <a:avLst/>
            </a:prstGeom>
            <a:effectLst/>
          </p:spPr>
        </p:pic>
        <p:pic>
          <p:nvPicPr>
            <p:cNvPr id="524" name="Linie Linie" descr="Linie Lini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2447776">
              <a:off x="592056" y="45275"/>
              <a:ext cx="397541" cy="63501"/>
            </a:xfrm>
            <a:prstGeom prst="rect">
              <a:avLst/>
            </a:prstGeom>
            <a:effectLst/>
          </p:spPr>
        </p:pic>
        <p:pic>
          <p:nvPicPr>
            <p:cNvPr id="526" name="Linie Linie" descr="Linie Lini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489896">
              <a:off x="-92140" y="42188"/>
              <a:ext cx="211906" cy="63501"/>
            </a:xfrm>
            <a:prstGeom prst="rect">
              <a:avLst/>
            </a:prstGeom>
            <a:effectLst/>
          </p:spPr>
        </p:pic>
      </p:grpSp>
      <p:sp>
        <p:nvSpPr>
          <p:cNvPr id="529" name="target"/>
          <p:cNvSpPr txBox="1"/>
          <p:nvPr/>
        </p:nvSpPr>
        <p:spPr>
          <a:xfrm>
            <a:off x="9714064" y="5178339"/>
            <a:ext cx="1653969" cy="35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 Light"/>
              <a:defRPr cap="small" sz="2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target</a:t>
            </a:r>
          </a:p>
        </p:txBody>
      </p:sp>
      <p:sp>
        <p:nvSpPr>
          <p:cNvPr id="530" name="40 cm"/>
          <p:cNvSpPr txBox="1"/>
          <p:nvPr/>
        </p:nvSpPr>
        <p:spPr>
          <a:xfrm>
            <a:off x="10231138" y="3562842"/>
            <a:ext cx="619820" cy="313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 Light"/>
              <a:defRPr b="0" cap="small" i="1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40 cm</a:t>
            </a:r>
          </a:p>
        </p:txBody>
      </p:sp>
      <p:sp>
        <p:nvSpPr>
          <p:cNvPr id="531" name="Linie"/>
          <p:cNvSpPr/>
          <p:nvPr/>
        </p:nvSpPr>
        <p:spPr>
          <a:xfrm>
            <a:off x="10112350" y="3538897"/>
            <a:ext cx="1" cy="588921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2" name="Linie"/>
          <p:cNvSpPr/>
          <p:nvPr/>
        </p:nvSpPr>
        <p:spPr>
          <a:xfrm>
            <a:off x="10969746" y="3538897"/>
            <a:ext cx="1" cy="588921"/>
          </a:xfrm>
          <a:prstGeom prst="line">
            <a:avLst/>
          </a:prstGeom>
          <a:ln w="38100">
            <a:solidFill>
              <a:srgbClr val="424242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3" name="Linie"/>
          <p:cNvSpPr/>
          <p:nvPr/>
        </p:nvSpPr>
        <p:spPr>
          <a:xfrm>
            <a:off x="3486788" y="5207522"/>
            <a:ext cx="5401391" cy="1"/>
          </a:xfrm>
          <a:prstGeom prst="line">
            <a:avLst/>
          </a:prstGeom>
          <a:ln w="50800">
            <a:solidFill>
              <a:srgbClr val="D81D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4" name="Verbindungslinie"/>
          <p:cNvSpPr/>
          <p:nvPr/>
        </p:nvSpPr>
        <p:spPr>
          <a:xfrm>
            <a:off x="3929510" y="3085509"/>
            <a:ext cx="5013080" cy="190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2079" y="1404"/>
                  <a:pt x="19279" y="8604"/>
                  <a:pt x="21600" y="21600"/>
                </a:cubicBezTo>
              </a:path>
            </a:pathLst>
          </a:custGeom>
          <a:ln w="50800" cap="rnd">
            <a:solidFill>
              <a:srgbClr val="000000"/>
            </a:solidFill>
            <a:custDash>
              <a:ds d="100000" sp="200000"/>
            </a:custDash>
            <a:tailEnd type="arrow"/>
          </a:ln>
        </p:spPr>
        <p:txBody>
          <a:bodyPr/>
          <a:lstStyle/>
          <a:p>
            <a:pPr/>
          </a:p>
        </p:txBody>
      </p:sp>
      <p:sp>
        <p:nvSpPr>
          <p:cNvPr id="535" name="flight distance"/>
          <p:cNvSpPr txBox="1"/>
          <p:nvPr/>
        </p:nvSpPr>
        <p:spPr>
          <a:xfrm>
            <a:off x="3989557" y="5181306"/>
            <a:ext cx="4070615" cy="43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 Light"/>
              <a:defRPr b="0" sz="1800">
                <a:solidFill>
                  <a:srgbClr val="D81D00"/>
                </a:solidFill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flight distance</a:t>
            </a:r>
          </a:p>
        </p:txBody>
      </p:sp>
      <p:sp>
        <p:nvSpPr>
          <p:cNvPr id="536" name="Linie"/>
          <p:cNvSpPr/>
          <p:nvPr/>
        </p:nvSpPr>
        <p:spPr>
          <a:xfrm>
            <a:off x="8929951" y="5001582"/>
            <a:ext cx="1" cy="36003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7" name="Linie"/>
          <p:cNvSpPr/>
          <p:nvPr/>
        </p:nvSpPr>
        <p:spPr>
          <a:xfrm>
            <a:off x="2117327" y="1925303"/>
            <a:ext cx="993296" cy="339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3" h="20430" fill="norm" stroke="1" extrusionOk="0">
                <a:moveTo>
                  <a:pt x="0" y="20430"/>
                </a:moveTo>
                <a:lnTo>
                  <a:pt x="5916" y="19271"/>
                </a:lnTo>
                <a:lnTo>
                  <a:pt x="12525" y="15758"/>
                </a:lnTo>
                <a:cubicBezTo>
                  <a:pt x="14087" y="14548"/>
                  <a:pt x="15671" y="13578"/>
                  <a:pt x="17268" y="12823"/>
                </a:cubicBezTo>
                <a:cubicBezTo>
                  <a:pt x="19526" y="11754"/>
                  <a:pt x="21600" y="8159"/>
                  <a:pt x="20953" y="3283"/>
                </a:cubicBezTo>
                <a:cubicBezTo>
                  <a:pt x="20362" y="-1170"/>
                  <a:pt x="18239" y="-446"/>
                  <a:pt x="16423" y="1661"/>
                </a:cubicBezTo>
                <a:cubicBezTo>
                  <a:pt x="14682" y="3679"/>
                  <a:pt x="12894" y="5345"/>
                  <a:pt x="11070" y="664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8" name="Linie"/>
          <p:cNvSpPr/>
          <p:nvPr/>
        </p:nvSpPr>
        <p:spPr>
          <a:xfrm>
            <a:off x="3421465" y="2274797"/>
            <a:ext cx="1" cy="588922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9" name="Linie"/>
          <p:cNvSpPr/>
          <p:nvPr/>
        </p:nvSpPr>
        <p:spPr>
          <a:xfrm>
            <a:off x="10541049" y="2274797"/>
            <a:ext cx="1" cy="1063356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0" name="side view"/>
          <p:cNvSpPr txBox="1"/>
          <p:nvPr/>
        </p:nvSpPr>
        <p:spPr>
          <a:xfrm rot="16200000">
            <a:off x="174346" y="3225316"/>
            <a:ext cx="1136127" cy="512144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 anchor="ctr">
            <a:spAutoFit/>
          </a:bodyPr>
          <a:lstStyle>
            <a:lvl1pPr defTabSz="1295400">
              <a:buClr>
                <a:srgbClr val="FFFFFF"/>
              </a:buClr>
              <a:buFont typeface="Helvetica"/>
              <a:defRPr b="0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side view</a:t>
            </a:r>
          </a:p>
        </p:txBody>
      </p:sp>
      <p:sp>
        <p:nvSpPr>
          <p:cNvPr id="541" name="Linie"/>
          <p:cNvSpPr/>
          <p:nvPr/>
        </p:nvSpPr>
        <p:spPr>
          <a:xfrm>
            <a:off x="3513994" y="2515736"/>
            <a:ext cx="693452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1295400">
              <a:buClr>
                <a:srgbClr val="000000"/>
              </a:buClr>
              <a:buFont typeface="Helvetica Light"/>
              <a:defRPr b="0" sz="2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2" name="distance to target = 200 cm"/>
          <p:cNvSpPr txBox="1"/>
          <p:nvPr/>
        </p:nvSpPr>
        <p:spPr>
          <a:xfrm>
            <a:off x="5080510" y="2123301"/>
            <a:ext cx="4070615" cy="313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defTabSz="1295400">
              <a:buClr>
                <a:srgbClr val="000000"/>
              </a:buClr>
              <a:buFont typeface="Helvetica Light"/>
              <a:defRPr b="0" cap="small" i="1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distance to target = 200 cm</a:t>
            </a:r>
          </a:p>
        </p:txBody>
      </p:sp>
      <p:sp>
        <p:nvSpPr>
          <p:cNvPr id="543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uppieren"/>
          <p:cNvGrpSpPr/>
          <p:nvPr/>
        </p:nvGrpSpPr>
        <p:grpSpPr>
          <a:xfrm>
            <a:off x="862226" y="1531713"/>
            <a:ext cx="11269161" cy="3049147"/>
            <a:chOff x="-11186" y="0"/>
            <a:chExt cx="11269160" cy="3049146"/>
          </a:xfrm>
        </p:grpSpPr>
        <p:sp>
          <p:nvSpPr>
            <p:cNvPr id="546" name="Rechteck"/>
            <p:cNvSpPr/>
            <p:nvPr/>
          </p:nvSpPr>
          <p:spPr>
            <a:xfrm>
              <a:off x="0" y="0"/>
              <a:ext cx="2172886" cy="281197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7" name="Linie"/>
            <p:cNvSpPr/>
            <p:nvPr/>
          </p:nvSpPr>
          <p:spPr>
            <a:xfrm flipV="1">
              <a:off x="1086442" y="21087"/>
              <a:ext cx="1" cy="27697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8" name="Linie"/>
            <p:cNvSpPr/>
            <p:nvPr/>
          </p:nvSpPr>
          <p:spPr>
            <a:xfrm flipV="1">
              <a:off x="3923969" y="21087"/>
              <a:ext cx="1" cy="27697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49" name="Dreieck"/>
            <p:cNvSpPr/>
            <p:nvPr/>
          </p:nvSpPr>
          <p:spPr>
            <a:xfrm>
              <a:off x="3945035" y="1760"/>
              <a:ext cx="1061101" cy="106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0" name="Rechteck"/>
            <p:cNvSpPr/>
            <p:nvPr/>
          </p:nvSpPr>
          <p:spPr>
            <a:xfrm>
              <a:off x="2837527" y="1069232"/>
              <a:ext cx="2172886" cy="174273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1" name="Dreieck"/>
            <p:cNvSpPr/>
            <p:nvPr/>
          </p:nvSpPr>
          <p:spPr>
            <a:xfrm flipH="1">
              <a:off x="2837527" y="1760"/>
              <a:ext cx="1061101" cy="106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7889" tIns="47889" rIns="47889" bIns="47889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grpSp>
          <p:nvGrpSpPr>
            <p:cNvPr id="558" name="Gruppieren"/>
            <p:cNvGrpSpPr/>
            <p:nvPr/>
          </p:nvGrpSpPr>
          <p:grpSpPr>
            <a:xfrm>
              <a:off x="5958904" y="5425"/>
              <a:ext cx="1097681" cy="2812895"/>
              <a:chOff x="0" y="0"/>
              <a:chExt cx="1097679" cy="2812893"/>
            </a:xfrm>
          </p:grpSpPr>
          <p:grpSp>
            <p:nvGrpSpPr>
              <p:cNvPr id="556" name="Gruppieren"/>
              <p:cNvGrpSpPr/>
              <p:nvPr/>
            </p:nvGrpSpPr>
            <p:grpSpPr>
              <a:xfrm>
                <a:off x="0" y="0"/>
                <a:ext cx="1097680" cy="2812894"/>
                <a:chOff x="7443" y="0"/>
                <a:chExt cx="1097679" cy="2812893"/>
              </a:xfrm>
            </p:grpSpPr>
            <p:sp>
              <p:nvSpPr>
                <p:cNvPr id="552" name="Dreieck"/>
                <p:cNvSpPr/>
                <p:nvPr/>
              </p:nvSpPr>
              <p:spPr>
                <a:xfrm>
                  <a:off x="39746" y="2685"/>
                  <a:ext cx="1061102" cy="1061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7889" tIns="47889" rIns="47889" bIns="47889" numCol="1" anchor="ctr">
                  <a:noAutofit/>
                </a:bodyPr>
                <a:lstStyle/>
                <a:p>
                  <a:pPr>
                    <a:defRPr b="0" sz="20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553" name="Rechteck"/>
                <p:cNvSpPr/>
                <p:nvPr/>
              </p:nvSpPr>
              <p:spPr>
                <a:xfrm>
                  <a:off x="44449" y="1070156"/>
                  <a:ext cx="1060675" cy="1742738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7889" tIns="47889" rIns="47889" bIns="47889" numCol="1" anchor="ctr">
                  <a:noAutofit/>
                </a:bodyPr>
                <a:lstStyle/>
                <a:p>
                  <a:pPr>
                    <a:defRPr b="0" sz="20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554" name="Dreieck"/>
                <p:cNvSpPr/>
                <p:nvPr/>
              </p:nvSpPr>
              <p:spPr>
                <a:xfrm>
                  <a:off x="7996" y="0"/>
                  <a:ext cx="1061102" cy="1061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7889" tIns="47889" rIns="47889" bIns="47889" numCol="1" anchor="ctr">
                  <a:noAutofit/>
                </a:bodyPr>
                <a:lstStyle/>
                <a:p>
                  <a:pPr>
                    <a:defRPr b="0" sz="20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555" name="Rechteck"/>
                <p:cNvSpPr/>
                <p:nvPr/>
              </p:nvSpPr>
              <p:spPr>
                <a:xfrm flipH="1">
                  <a:off x="7443" y="1069976"/>
                  <a:ext cx="1053232" cy="173050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47889" tIns="47889" rIns="47889" bIns="47889" numCol="1" anchor="ctr">
                  <a:noAutofit/>
                </a:bodyPr>
                <a:lstStyle/>
                <a:p>
                  <a:pPr>
                    <a:defRPr b="0" sz="20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557" name="Linie"/>
              <p:cNvSpPr/>
              <p:nvPr/>
            </p:nvSpPr>
            <p:spPr>
              <a:xfrm flipV="1">
                <a:off x="314708" y="339132"/>
                <a:ext cx="1" cy="24649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566" name="Gruppieren"/>
            <p:cNvGrpSpPr/>
            <p:nvPr/>
          </p:nvGrpSpPr>
          <p:grpSpPr>
            <a:xfrm>
              <a:off x="7998727" y="251360"/>
              <a:ext cx="3259248" cy="2797787"/>
              <a:chOff x="0" y="0"/>
              <a:chExt cx="3259247" cy="2797785"/>
            </a:xfrm>
          </p:grpSpPr>
          <p:sp>
            <p:nvSpPr>
              <p:cNvPr id="559" name="Linie"/>
              <p:cNvSpPr/>
              <p:nvPr/>
            </p:nvSpPr>
            <p:spPr>
              <a:xfrm flipH="1">
                <a:off x="410351" y="697487"/>
                <a:ext cx="2422126" cy="134353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0" name="Dreieck"/>
              <p:cNvSpPr/>
              <p:nvPr/>
            </p:nvSpPr>
            <p:spPr>
              <a:xfrm rot="14458998">
                <a:off x="260760" y="921232"/>
                <a:ext cx="789203" cy="106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1" name="Form"/>
              <p:cNvSpPr/>
              <p:nvPr/>
            </p:nvSpPr>
            <p:spPr>
              <a:xfrm rot="14458998">
                <a:off x="1273856" y="269691"/>
                <a:ext cx="1645309" cy="1746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21552"/>
                    </a:lnTo>
                    <a:lnTo>
                      <a:pt x="11263" y="21367"/>
                    </a:lnTo>
                    <a:lnTo>
                      <a:pt x="10665" y="21058"/>
                    </a:lnTo>
                    <a:moveTo>
                      <a:pt x="10602" y="21600"/>
                    </a:moveTo>
                    <a:lnTo>
                      <a:pt x="0" y="2155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2" name="Linie"/>
              <p:cNvSpPr/>
              <p:nvPr/>
            </p:nvSpPr>
            <p:spPr>
              <a:xfrm flipH="1">
                <a:off x="447156" y="728426"/>
                <a:ext cx="2422126" cy="134353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3" name="Dreieck"/>
              <p:cNvSpPr/>
              <p:nvPr/>
            </p:nvSpPr>
            <p:spPr>
              <a:xfrm>
                <a:off x="222536" y="2053946"/>
                <a:ext cx="162687" cy="264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4" name="Dreieck"/>
              <p:cNvSpPr/>
              <p:nvPr/>
            </p:nvSpPr>
            <p:spPr>
              <a:xfrm>
                <a:off x="217402" y="2097179"/>
                <a:ext cx="423497" cy="228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42" y="0"/>
                    </a:moveTo>
                    <a:lnTo>
                      <a:pt x="0" y="21600"/>
                    </a:lnTo>
                    <a:lnTo>
                      <a:pt x="21600" y="3000"/>
                    </a:lnTo>
                    <a:lnTo>
                      <a:pt x="94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565" name="Dreieck"/>
              <p:cNvSpPr/>
              <p:nvPr/>
            </p:nvSpPr>
            <p:spPr>
              <a:xfrm flipH="1" rot="14458998">
                <a:off x="662298" y="1658384"/>
                <a:ext cx="803909" cy="106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>
                  <a:defRPr b="0" sz="2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pic>
          <p:nvPicPr>
            <p:cNvPr id="580" name="Verbindungslinie" descr="Verbindungslini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2057" y="24917"/>
              <a:ext cx="1037179" cy="848077"/>
            </a:xfrm>
            <a:prstGeom prst="rect">
              <a:avLst/>
            </a:prstGeom>
            <a:effectLst/>
          </p:spPr>
        </p:pic>
        <p:pic>
          <p:nvPicPr>
            <p:cNvPr id="582" name="Verbindungslinie" descr="Verbindungslini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187" y="30195"/>
              <a:ext cx="1042015" cy="848077"/>
            </a:xfrm>
            <a:prstGeom prst="rect">
              <a:avLst/>
            </a:prstGeom>
            <a:effectLst/>
          </p:spPr>
        </p:pic>
        <p:pic>
          <p:nvPicPr>
            <p:cNvPr id="584" name="Verbindungslinie" descr="Verbindungslini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58343" y="1723013"/>
              <a:ext cx="1411153" cy="369757"/>
            </a:xfrm>
            <a:prstGeom prst="rect">
              <a:avLst/>
            </a:prstGeom>
            <a:effectLst/>
          </p:spPr>
        </p:pic>
        <p:pic>
          <p:nvPicPr>
            <p:cNvPr id="586" name="Verbindungslinie" descr="Verbindungslini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5712" y="1723013"/>
              <a:ext cx="1411152" cy="369757"/>
            </a:xfrm>
            <a:prstGeom prst="rect">
              <a:avLst/>
            </a:prstGeom>
            <a:effectLst/>
          </p:spPr>
        </p:pic>
      </p:grpSp>
      <p:sp>
        <p:nvSpPr>
          <p:cNvPr id="572" name="Use this page for building the paper plane."/>
          <p:cNvSpPr txBox="1"/>
          <p:nvPr/>
        </p:nvSpPr>
        <p:spPr>
          <a:xfrm>
            <a:off x="4659593" y="774629"/>
            <a:ext cx="3685613" cy="31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7889" tIns="47889" rIns="47889" bIns="47889" anchor="ctr">
            <a:spAutoFit/>
          </a:bodyPr>
          <a:lstStyle>
            <a:lvl1pPr>
              <a:defRPr b="0" i="1"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Use this page for building the paper plane.</a:t>
            </a:r>
          </a:p>
        </p:txBody>
      </p:sp>
      <p:pic>
        <p:nvPicPr>
          <p:cNvPr id="573" name="IMG_4144.jpeg" descr="IMG_4144.jpeg"/>
          <p:cNvPicPr>
            <a:picLocks noChangeAspect="1"/>
          </p:cNvPicPr>
          <p:nvPr/>
        </p:nvPicPr>
        <p:blipFill>
          <a:blip r:embed="rId5">
            <a:extLst/>
          </a:blip>
          <a:srcRect l="12953" t="9182" r="9590" b="6651"/>
          <a:stretch>
            <a:fillRect/>
          </a:stretch>
        </p:blipFill>
        <p:spPr>
          <a:xfrm rot="14624317">
            <a:off x="1398142" y="5422648"/>
            <a:ext cx="2291428" cy="3319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94" fill="norm" stroke="1" extrusionOk="0">
                <a:moveTo>
                  <a:pt x="8042" y="1"/>
                </a:moveTo>
                <a:cubicBezTo>
                  <a:pt x="8027" y="2"/>
                  <a:pt x="8013" y="6"/>
                  <a:pt x="8000" y="11"/>
                </a:cubicBezTo>
                <a:cubicBezTo>
                  <a:pt x="7976" y="28"/>
                  <a:pt x="7942" y="51"/>
                  <a:pt x="7900" y="83"/>
                </a:cubicBezTo>
                <a:cubicBezTo>
                  <a:pt x="7895" y="87"/>
                  <a:pt x="7893" y="92"/>
                  <a:pt x="7888" y="96"/>
                </a:cubicBezTo>
                <a:cubicBezTo>
                  <a:pt x="7809" y="167"/>
                  <a:pt x="7640" y="306"/>
                  <a:pt x="7511" y="406"/>
                </a:cubicBezTo>
                <a:cubicBezTo>
                  <a:pt x="7414" y="481"/>
                  <a:pt x="7320" y="556"/>
                  <a:pt x="7227" y="633"/>
                </a:cubicBezTo>
                <a:cubicBezTo>
                  <a:pt x="7180" y="672"/>
                  <a:pt x="7134" y="710"/>
                  <a:pt x="7088" y="749"/>
                </a:cubicBezTo>
                <a:cubicBezTo>
                  <a:pt x="6711" y="1071"/>
                  <a:pt x="6262" y="1493"/>
                  <a:pt x="5380" y="2347"/>
                </a:cubicBezTo>
                <a:cubicBezTo>
                  <a:pt x="4848" y="2862"/>
                  <a:pt x="4179" y="3498"/>
                  <a:pt x="3892" y="3762"/>
                </a:cubicBezTo>
                <a:cubicBezTo>
                  <a:pt x="3604" y="4025"/>
                  <a:pt x="2778" y="4785"/>
                  <a:pt x="2056" y="5450"/>
                </a:cubicBezTo>
                <a:cubicBezTo>
                  <a:pt x="1476" y="5985"/>
                  <a:pt x="1017" y="6406"/>
                  <a:pt x="692" y="6705"/>
                </a:cubicBezTo>
                <a:cubicBezTo>
                  <a:pt x="303" y="7083"/>
                  <a:pt x="43" y="7352"/>
                  <a:pt x="0" y="7430"/>
                </a:cubicBezTo>
                <a:lnTo>
                  <a:pt x="75" y="7673"/>
                </a:lnTo>
                <a:cubicBezTo>
                  <a:pt x="939" y="10511"/>
                  <a:pt x="2274" y="16266"/>
                  <a:pt x="2643" y="18736"/>
                </a:cubicBezTo>
                <a:cubicBezTo>
                  <a:pt x="2701" y="19126"/>
                  <a:pt x="2777" y="19567"/>
                  <a:pt x="2811" y="19717"/>
                </a:cubicBezTo>
                <a:cubicBezTo>
                  <a:pt x="2829" y="19795"/>
                  <a:pt x="2855" y="19947"/>
                  <a:pt x="2886" y="20128"/>
                </a:cubicBezTo>
                <a:lnTo>
                  <a:pt x="2957" y="20481"/>
                </a:lnTo>
                <a:lnTo>
                  <a:pt x="2946" y="20489"/>
                </a:lnTo>
                <a:cubicBezTo>
                  <a:pt x="2956" y="20553"/>
                  <a:pt x="2967" y="20613"/>
                  <a:pt x="2976" y="20675"/>
                </a:cubicBezTo>
                <a:cubicBezTo>
                  <a:pt x="3032" y="21052"/>
                  <a:pt x="3091" y="21414"/>
                  <a:pt x="3110" y="21478"/>
                </a:cubicBezTo>
                <a:lnTo>
                  <a:pt x="3148" y="21594"/>
                </a:lnTo>
                <a:lnTo>
                  <a:pt x="3656" y="21558"/>
                </a:lnTo>
                <a:cubicBezTo>
                  <a:pt x="4891" y="21470"/>
                  <a:pt x="6399" y="21404"/>
                  <a:pt x="6430" y="21439"/>
                </a:cubicBezTo>
                <a:cubicBezTo>
                  <a:pt x="6449" y="21460"/>
                  <a:pt x="6678" y="21467"/>
                  <a:pt x="6939" y="21455"/>
                </a:cubicBezTo>
                <a:cubicBezTo>
                  <a:pt x="6946" y="21454"/>
                  <a:pt x="6957" y="21455"/>
                  <a:pt x="6965" y="21455"/>
                </a:cubicBezTo>
                <a:cubicBezTo>
                  <a:pt x="7050" y="21438"/>
                  <a:pt x="7174" y="21428"/>
                  <a:pt x="7335" y="21426"/>
                </a:cubicBezTo>
                <a:cubicBezTo>
                  <a:pt x="7558" y="21424"/>
                  <a:pt x="8087" y="21412"/>
                  <a:pt x="8505" y="21398"/>
                </a:cubicBezTo>
                <a:cubicBezTo>
                  <a:pt x="8774" y="21389"/>
                  <a:pt x="9155" y="21378"/>
                  <a:pt x="9530" y="21369"/>
                </a:cubicBezTo>
                <a:cubicBezTo>
                  <a:pt x="9850" y="21360"/>
                  <a:pt x="10065" y="21352"/>
                  <a:pt x="10449" y="21341"/>
                </a:cubicBezTo>
                <a:cubicBezTo>
                  <a:pt x="10765" y="21332"/>
                  <a:pt x="10993" y="21328"/>
                  <a:pt x="11178" y="21320"/>
                </a:cubicBezTo>
                <a:cubicBezTo>
                  <a:pt x="11250" y="21317"/>
                  <a:pt x="11317" y="21314"/>
                  <a:pt x="11361" y="21310"/>
                </a:cubicBezTo>
                <a:cubicBezTo>
                  <a:pt x="11426" y="21305"/>
                  <a:pt x="11481" y="21301"/>
                  <a:pt x="11530" y="21295"/>
                </a:cubicBezTo>
                <a:cubicBezTo>
                  <a:pt x="11687" y="21271"/>
                  <a:pt x="11779" y="21230"/>
                  <a:pt x="11859" y="21153"/>
                </a:cubicBezTo>
                <a:cubicBezTo>
                  <a:pt x="11861" y="21150"/>
                  <a:pt x="11864" y="21148"/>
                  <a:pt x="11866" y="21145"/>
                </a:cubicBezTo>
                <a:cubicBezTo>
                  <a:pt x="11938" y="21068"/>
                  <a:pt x="12012" y="20951"/>
                  <a:pt x="12124" y="20768"/>
                </a:cubicBezTo>
                <a:cubicBezTo>
                  <a:pt x="12230" y="20596"/>
                  <a:pt x="12364" y="20433"/>
                  <a:pt x="12419" y="20409"/>
                </a:cubicBezTo>
                <a:cubicBezTo>
                  <a:pt x="12430" y="20405"/>
                  <a:pt x="12441" y="20404"/>
                  <a:pt x="12457" y="20404"/>
                </a:cubicBezTo>
                <a:cubicBezTo>
                  <a:pt x="12530" y="20361"/>
                  <a:pt x="12591" y="20367"/>
                  <a:pt x="12640" y="20422"/>
                </a:cubicBezTo>
                <a:cubicBezTo>
                  <a:pt x="12648" y="20431"/>
                  <a:pt x="12707" y="20462"/>
                  <a:pt x="12786" y="20502"/>
                </a:cubicBezTo>
                <a:cubicBezTo>
                  <a:pt x="12899" y="20550"/>
                  <a:pt x="13041" y="20615"/>
                  <a:pt x="13227" y="20703"/>
                </a:cubicBezTo>
                <a:lnTo>
                  <a:pt x="13694" y="20923"/>
                </a:lnTo>
                <a:lnTo>
                  <a:pt x="13945" y="21036"/>
                </a:lnTo>
                <a:lnTo>
                  <a:pt x="14378" y="20954"/>
                </a:lnTo>
                <a:cubicBezTo>
                  <a:pt x="14523" y="20927"/>
                  <a:pt x="14655" y="20904"/>
                  <a:pt x="14764" y="20887"/>
                </a:cubicBezTo>
                <a:cubicBezTo>
                  <a:pt x="14900" y="20855"/>
                  <a:pt x="15035" y="20821"/>
                  <a:pt x="15171" y="20789"/>
                </a:cubicBezTo>
                <a:cubicBezTo>
                  <a:pt x="15331" y="20731"/>
                  <a:pt x="15941" y="20576"/>
                  <a:pt x="16151" y="20541"/>
                </a:cubicBezTo>
                <a:cubicBezTo>
                  <a:pt x="16187" y="20535"/>
                  <a:pt x="16276" y="20512"/>
                  <a:pt x="16349" y="20492"/>
                </a:cubicBezTo>
                <a:cubicBezTo>
                  <a:pt x="16853" y="20350"/>
                  <a:pt x="17335" y="20223"/>
                  <a:pt x="17638" y="20148"/>
                </a:cubicBezTo>
                <a:cubicBezTo>
                  <a:pt x="17690" y="20132"/>
                  <a:pt x="17742" y="20116"/>
                  <a:pt x="17773" y="20105"/>
                </a:cubicBezTo>
                <a:cubicBezTo>
                  <a:pt x="17908" y="20055"/>
                  <a:pt x="18071" y="20028"/>
                  <a:pt x="18154" y="20043"/>
                </a:cubicBezTo>
                <a:cubicBezTo>
                  <a:pt x="18166" y="20045"/>
                  <a:pt x="18179" y="20047"/>
                  <a:pt x="18192" y="20048"/>
                </a:cubicBezTo>
                <a:cubicBezTo>
                  <a:pt x="18236" y="20035"/>
                  <a:pt x="18300" y="20015"/>
                  <a:pt x="18368" y="19991"/>
                </a:cubicBezTo>
                <a:cubicBezTo>
                  <a:pt x="18476" y="19952"/>
                  <a:pt x="18566" y="19928"/>
                  <a:pt x="18566" y="19939"/>
                </a:cubicBezTo>
                <a:cubicBezTo>
                  <a:pt x="18566" y="19963"/>
                  <a:pt x="21536" y="19440"/>
                  <a:pt x="21583" y="19408"/>
                </a:cubicBezTo>
                <a:cubicBezTo>
                  <a:pt x="21600" y="19396"/>
                  <a:pt x="21526" y="19111"/>
                  <a:pt x="21418" y="18775"/>
                </a:cubicBezTo>
                <a:cubicBezTo>
                  <a:pt x="21004" y="17482"/>
                  <a:pt x="20273" y="14802"/>
                  <a:pt x="20177" y="14216"/>
                </a:cubicBezTo>
                <a:cubicBezTo>
                  <a:pt x="20174" y="14199"/>
                  <a:pt x="20173" y="14183"/>
                  <a:pt x="20169" y="14165"/>
                </a:cubicBezTo>
                <a:cubicBezTo>
                  <a:pt x="20085" y="13814"/>
                  <a:pt x="20004" y="13462"/>
                  <a:pt x="19923" y="13106"/>
                </a:cubicBezTo>
                <a:cubicBezTo>
                  <a:pt x="19908" y="13082"/>
                  <a:pt x="19901" y="13042"/>
                  <a:pt x="19897" y="12988"/>
                </a:cubicBezTo>
                <a:cubicBezTo>
                  <a:pt x="19357" y="10613"/>
                  <a:pt x="18893" y="8188"/>
                  <a:pt x="18637" y="6302"/>
                </a:cubicBezTo>
                <a:cubicBezTo>
                  <a:pt x="18587" y="5935"/>
                  <a:pt x="18538" y="5620"/>
                  <a:pt x="18510" y="5458"/>
                </a:cubicBezTo>
                <a:cubicBezTo>
                  <a:pt x="18488" y="5386"/>
                  <a:pt x="18467" y="5343"/>
                  <a:pt x="18442" y="5326"/>
                </a:cubicBezTo>
                <a:cubicBezTo>
                  <a:pt x="18412" y="5305"/>
                  <a:pt x="18064" y="5123"/>
                  <a:pt x="17612" y="4887"/>
                </a:cubicBezTo>
                <a:cubicBezTo>
                  <a:pt x="17255" y="4703"/>
                  <a:pt x="17127" y="4635"/>
                  <a:pt x="16547" y="4335"/>
                </a:cubicBezTo>
                <a:cubicBezTo>
                  <a:pt x="16040" y="4073"/>
                  <a:pt x="15587" y="3834"/>
                  <a:pt x="15246" y="3648"/>
                </a:cubicBezTo>
                <a:cubicBezTo>
                  <a:pt x="15190" y="3618"/>
                  <a:pt x="15149" y="3595"/>
                  <a:pt x="15100" y="3568"/>
                </a:cubicBezTo>
                <a:cubicBezTo>
                  <a:pt x="14884" y="3450"/>
                  <a:pt x="14726" y="3361"/>
                  <a:pt x="14685" y="3331"/>
                </a:cubicBezTo>
                <a:cubicBezTo>
                  <a:pt x="14678" y="3326"/>
                  <a:pt x="14672" y="3322"/>
                  <a:pt x="14666" y="3318"/>
                </a:cubicBezTo>
                <a:cubicBezTo>
                  <a:pt x="14652" y="3308"/>
                  <a:pt x="14643" y="3302"/>
                  <a:pt x="14644" y="3300"/>
                </a:cubicBezTo>
                <a:cubicBezTo>
                  <a:pt x="14644" y="3299"/>
                  <a:pt x="14644" y="3296"/>
                  <a:pt x="14644" y="3295"/>
                </a:cubicBezTo>
                <a:cubicBezTo>
                  <a:pt x="14634" y="3285"/>
                  <a:pt x="14629" y="3279"/>
                  <a:pt x="14621" y="3274"/>
                </a:cubicBezTo>
                <a:cubicBezTo>
                  <a:pt x="14617" y="3275"/>
                  <a:pt x="14612" y="3274"/>
                  <a:pt x="14607" y="3276"/>
                </a:cubicBezTo>
                <a:cubicBezTo>
                  <a:pt x="14514" y="3316"/>
                  <a:pt x="14055" y="3080"/>
                  <a:pt x="14106" y="3018"/>
                </a:cubicBezTo>
                <a:cubicBezTo>
                  <a:pt x="14112" y="3011"/>
                  <a:pt x="14118" y="3003"/>
                  <a:pt x="14121" y="2998"/>
                </a:cubicBezTo>
                <a:cubicBezTo>
                  <a:pt x="14126" y="2988"/>
                  <a:pt x="14125" y="2985"/>
                  <a:pt x="14117" y="2987"/>
                </a:cubicBezTo>
                <a:cubicBezTo>
                  <a:pt x="14113" y="2988"/>
                  <a:pt x="14105" y="2991"/>
                  <a:pt x="14098" y="2995"/>
                </a:cubicBezTo>
                <a:cubicBezTo>
                  <a:pt x="14093" y="2998"/>
                  <a:pt x="14089" y="3001"/>
                  <a:pt x="14083" y="3003"/>
                </a:cubicBezTo>
                <a:cubicBezTo>
                  <a:pt x="14036" y="3018"/>
                  <a:pt x="13963" y="3000"/>
                  <a:pt x="13907" y="2972"/>
                </a:cubicBezTo>
                <a:cubicBezTo>
                  <a:pt x="13861" y="2949"/>
                  <a:pt x="13828" y="2920"/>
                  <a:pt x="13836" y="2894"/>
                </a:cubicBezTo>
                <a:cubicBezTo>
                  <a:pt x="13837" y="2889"/>
                  <a:pt x="13836" y="2886"/>
                  <a:pt x="13840" y="2882"/>
                </a:cubicBezTo>
                <a:cubicBezTo>
                  <a:pt x="13846" y="2875"/>
                  <a:pt x="13852" y="2868"/>
                  <a:pt x="13855" y="2863"/>
                </a:cubicBezTo>
                <a:cubicBezTo>
                  <a:pt x="13856" y="2856"/>
                  <a:pt x="13850" y="2855"/>
                  <a:pt x="13836" y="2858"/>
                </a:cubicBezTo>
                <a:cubicBezTo>
                  <a:pt x="13823" y="2867"/>
                  <a:pt x="13801" y="2868"/>
                  <a:pt x="13780" y="2869"/>
                </a:cubicBezTo>
                <a:cubicBezTo>
                  <a:pt x="13779" y="2869"/>
                  <a:pt x="13778" y="2869"/>
                  <a:pt x="13777" y="2869"/>
                </a:cubicBezTo>
                <a:cubicBezTo>
                  <a:pt x="13679" y="2869"/>
                  <a:pt x="13535" y="2798"/>
                  <a:pt x="13575" y="2750"/>
                </a:cubicBezTo>
                <a:cubicBezTo>
                  <a:pt x="13549" y="2737"/>
                  <a:pt x="13530" y="2732"/>
                  <a:pt x="13519" y="2740"/>
                </a:cubicBezTo>
                <a:cubicBezTo>
                  <a:pt x="13510" y="2745"/>
                  <a:pt x="13493" y="2739"/>
                  <a:pt x="13474" y="2729"/>
                </a:cubicBezTo>
                <a:cubicBezTo>
                  <a:pt x="13393" y="2716"/>
                  <a:pt x="13303" y="2664"/>
                  <a:pt x="13302" y="2610"/>
                </a:cubicBezTo>
                <a:cubicBezTo>
                  <a:pt x="13301" y="2578"/>
                  <a:pt x="13250" y="2557"/>
                  <a:pt x="13190" y="2564"/>
                </a:cubicBezTo>
                <a:cubicBezTo>
                  <a:pt x="13102" y="2574"/>
                  <a:pt x="13015" y="2528"/>
                  <a:pt x="12984" y="2463"/>
                </a:cubicBezTo>
                <a:cubicBezTo>
                  <a:pt x="12975" y="2451"/>
                  <a:pt x="12969" y="2439"/>
                  <a:pt x="12969" y="2427"/>
                </a:cubicBezTo>
                <a:cubicBezTo>
                  <a:pt x="12968" y="2395"/>
                  <a:pt x="12915" y="2372"/>
                  <a:pt x="12849" y="2376"/>
                </a:cubicBezTo>
                <a:cubicBezTo>
                  <a:pt x="12816" y="2377"/>
                  <a:pt x="12758" y="2361"/>
                  <a:pt x="12689" y="2332"/>
                </a:cubicBezTo>
                <a:cubicBezTo>
                  <a:pt x="12535" y="2278"/>
                  <a:pt x="12341" y="2169"/>
                  <a:pt x="12281" y="2102"/>
                </a:cubicBezTo>
                <a:cubicBezTo>
                  <a:pt x="12234" y="2077"/>
                  <a:pt x="12195" y="2059"/>
                  <a:pt x="12165" y="2048"/>
                </a:cubicBezTo>
                <a:cubicBezTo>
                  <a:pt x="12147" y="2044"/>
                  <a:pt x="12126" y="2037"/>
                  <a:pt x="12102" y="2027"/>
                </a:cubicBezTo>
                <a:cubicBezTo>
                  <a:pt x="12052" y="2009"/>
                  <a:pt x="11971" y="1964"/>
                  <a:pt x="11896" y="1911"/>
                </a:cubicBezTo>
                <a:cubicBezTo>
                  <a:pt x="11777" y="1830"/>
                  <a:pt x="11672" y="1774"/>
                  <a:pt x="11657" y="1784"/>
                </a:cubicBezTo>
                <a:cubicBezTo>
                  <a:pt x="11641" y="1795"/>
                  <a:pt x="11491" y="1714"/>
                  <a:pt x="11324" y="1604"/>
                </a:cubicBezTo>
                <a:cubicBezTo>
                  <a:pt x="11264" y="1564"/>
                  <a:pt x="11215" y="1535"/>
                  <a:pt x="11167" y="1506"/>
                </a:cubicBezTo>
                <a:cubicBezTo>
                  <a:pt x="11072" y="1451"/>
                  <a:pt x="11001" y="1416"/>
                  <a:pt x="10991" y="1423"/>
                </a:cubicBezTo>
                <a:cubicBezTo>
                  <a:pt x="10985" y="1427"/>
                  <a:pt x="10969" y="1419"/>
                  <a:pt x="10950" y="1408"/>
                </a:cubicBezTo>
                <a:cubicBezTo>
                  <a:pt x="10931" y="1402"/>
                  <a:pt x="10911" y="1396"/>
                  <a:pt x="10887" y="1387"/>
                </a:cubicBezTo>
                <a:cubicBezTo>
                  <a:pt x="10814" y="1360"/>
                  <a:pt x="10762" y="1316"/>
                  <a:pt x="10771" y="1289"/>
                </a:cubicBezTo>
                <a:cubicBezTo>
                  <a:pt x="10779" y="1264"/>
                  <a:pt x="10743" y="1239"/>
                  <a:pt x="10689" y="1229"/>
                </a:cubicBezTo>
                <a:cubicBezTo>
                  <a:pt x="10685" y="1230"/>
                  <a:pt x="10680" y="1231"/>
                  <a:pt x="10677" y="1232"/>
                </a:cubicBezTo>
                <a:cubicBezTo>
                  <a:pt x="10660" y="1239"/>
                  <a:pt x="10617" y="1225"/>
                  <a:pt x="10558" y="1196"/>
                </a:cubicBezTo>
                <a:cubicBezTo>
                  <a:pt x="10403" y="1140"/>
                  <a:pt x="10211" y="1024"/>
                  <a:pt x="10195" y="969"/>
                </a:cubicBezTo>
                <a:cubicBezTo>
                  <a:pt x="10136" y="934"/>
                  <a:pt x="10087" y="910"/>
                  <a:pt x="10072" y="909"/>
                </a:cubicBezTo>
                <a:cubicBezTo>
                  <a:pt x="10068" y="909"/>
                  <a:pt x="10065" y="909"/>
                  <a:pt x="10060" y="909"/>
                </a:cubicBezTo>
                <a:cubicBezTo>
                  <a:pt x="9986" y="909"/>
                  <a:pt x="9934" y="882"/>
                  <a:pt x="9945" y="847"/>
                </a:cubicBezTo>
                <a:cubicBezTo>
                  <a:pt x="9947" y="840"/>
                  <a:pt x="9949" y="835"/>
                  <a:pt x="9948" y="829"/>
                </a:cubicBezTo>
                <a:cubicBezTo>
                  <a:pt x="9939" y="821"/>
                  <a:pt x="9929" y="813"/>
                  <a:pt x="9922" y="809"/>
                </a:cubicBezTo>
                <a:cubicBezTo>
                  <a:pt x="9916" y="809"/>
                  <a:pt x="9911" y="811"/>
                  <a:pt x="9903" y="814"/>
                </a:cubicBezTo>
                <a:cubicBezTo>
                  <a:pt x="9861" y="832"/>
                  <a:pt x="9684" y="753"/>
                  <a:pt x="9541" y="669"/>
                </a:cubicBezTo>
                <a:cubicBezTo>
                  <a:pt x="9410" y="600"/>
                  <a:pt x="9318" y="537"/>
                  <a:pt x="9331" y="522"/>
                </a:cubicBezTo>
                <a:cubicBezTo>
                  <a:pt x="9342" y="511"/>
                  <a:pt x="9328" y="500"/>
                  <a:pt x="9309" y="494"/>
                </a:cubicBezTo>
                <a:cubicBezTo>
                  <a:pt x="9277" y="507"/>
                  <a:pt x="9043" y="421"/>
                  <a:pt x="8789" y="303"/>
                </a:cubicBezTo>
                <a:cubicBezTo>
                  <a:pt x="8304" y="76"/>
                  <a:pt x="8138" y="-6"/>
                  <a:pt x="8042" y="1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74" name="IMG_4145.jpeg" descr="IMG_4145.jpeg"/>
          <p:cNvPicPr>
            <a:picLocks noChangeAspect="1"/>
          </p:cNvPicPr>
          <p:nvPr/>
        </p:nvPicPr>
        <p:blipFill>
          <a:blip r:embed="rId6">
            <a:extLst/>
          </a:blip>
          <a:srcRect l="30579" t="3673" r="40528" b="90"/>
          <a:stretch>
            <a:fillRect/>
          </a:stretch>
        </p:blipFill>
        <p:spPr>
          <a:xfrm rot="17613549">
            <a:off x="9810489" y="4230644"/>
            <a:ext cx="897038" cy="3983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98" fill="norm" stroke="1" extrusionOk="0">
                <a:moveTo>
                  <a:pt x="164" y="0"/>
                </a:moveTo>
                <a:cubicBezTo>
                  <a:pt x="111" y="2"/>
                  <a:pt x="79" y="15"/>
                  <a:pt x="40" y="39"/>
                </a:cubicBezTo>
                <a:cubicBezTo>
                  <a:pt x="-25" y="80"/>
                  <a:pt x="-9" y="347"/>
                  <a:pt x="78" y="633"/>
                </a:cubicBezTo>
                <a:cubicBezTo>
                  <a:pt x="171" y="939"/>
                  <a:pt x="205" y="1210"/>
                  <a:pt x="183" y="1403"/>
                </a:cubicBezTo>
                <a:cubicBezTo>
                  <a:pt x="257" y="1741"/>
                  <a:pt x="332" y="2103"/>
                  <a:pt x="392" y="2410"/>
                </a:cubicBezTo>
                <a:cubicBezTo>
                  <a:pt x="493" y="2926"/>
                  <a:pt x="625" y="3524"/>
                  <a:pt x="686" y="3738"/>
                </a:cubicBezTo>
                <a:cubicBezTo>
                  <a:pt x="741" y="3929"/>
                  <a:pt x="764" y="4026"/>
                  <a:pt x="724" y="4080"/>
                </a:cubicBezTo>
                <a:cubicBezTo>
                  <a:pt x="825" y="4330"/>
                  <a:pt x="923" y="4430"/>
                  <a:pt x="1038" y="4456"/>
                </a:cubicBezTo>
                <a:cubicBezTo>
                  <a:pt x="1043" y="4456"/>
                  <a:pt x="1043" y="4454"/>
                  <a:pt x="1048" y="4454"/>
                </a:cubicBezTo>
                <a:cubicBezTo>
                  <a:pt x="2062" y="4384"/>
                  <a:pt x="2313" y="4486"/>
                  <a:pt x="1333" y="4570"/>
                </a:cubicBezTo>
                <a:cubicBezTo>
                  <a:pt x="992" y="4599"/>
                  <a:pt x="938" y="4620"/>
                  <a:pt x="1086" y="4661"/>
                </a:cubicBezTo>
                <a:cubicBezTo>
                  <a:pt x="1186" y="4688"/>
                  <a:pt x="1155" y="4712"/>
                  <a:pt x="962" y="4751"/>
                </a:cubicBezTo>
                <a:cubicBezTo>
                  <a:pt x="974" y="4777"/>
                  <a:pt x="966" y="4805"/>
                  <a:pt x="934" y="4826"/>
                </a:cubicBezTo>
                <a:cubicBezTo>
                  <a:pt x="868" y="4870"/>
                  <a:pt x="897" y="5276"/>
                  <a:pt x="991" y="5730"/>
                </a:cubicBezTo>
                <a:cubicBezTo>
                  <a:pt x="1059" y="6062"/>
                  <a:pt x="1084" y="6366"/>
                  <a:pt x="1067" y="6522"/>
                </a:cubicBezTo>
                <a:cubicBezTo>
                  <a:pt x="1073" y="6536"/>
                  <a:pt x="1067" y="6549"/>
                  <a:pt x="1057" y="6563"/>
                </a:cubicBezTo>
                <a:cubicBezTo>
                  <a:pt x="1055" y="6574"/>
                  <a:pt x="1051" y="6583"/>
                  <a:pt x="1048" y="6593"/>
                </a:cubicBezTo>
                <a:cubicBezTo>
                  <a:pt x="1124" y="6647"/>
                  <a:pt x="1174" y="6710"/>
                  <a:pt x="1209" y="6786"/>
                </a:cubicBezTo>
                <a:cubicBezTo>
                  <a:pt x="1278" y="6936"/>
                  <a:pt x="1287" y="6997"/>
                  <a:pt x="1162" y="7045"/>
                </a:cubicBezTo>
                <a:cubicBezTo>
                  <a:pt x="1249" y="7081"/>
                  <a:pt x="1278" y="7149"/>
                  <a:pt x="1247" y="7247"/>
                </a:cubicBezTo>
                <a:cubicBezTo>
                  <a:pt x="1225" y="7316"/>
                  <a:pt x="1194" y="7361"/>
                  <a:pt x="1133" y="7389"/>
                </a:cubicBezTo>
                <a:cubicBezTo>
                  <a:pt x="1221" y="7381"/>
                  <a:pt x="1302" y="7380"/>
                  <a:pt x="1343" y="7389"/>
                </a:cubicBezTo>
                <a:cubicBezTo>
                  <a:pt x="1406" y="7403"/>
                  <a:pt x="1465" y="7623"/>
                  <a:pt x="1466" y="7877"/>
                </a:cubicBezTo>
                <a:cubicBezTo>
                  <a:pt x="1467" y="8132"/>
                  <a:pt x="1544" y="8789"/>
                  <a:pt x="1637" y="9338"/>
                </a:cubicBezTo>
                <a:cubicBezTo>
                  <a:pt x="1730" y="9887"/>
                  <a:pt x="1888" y="11164"/>
                  <a:pt x="1989" y="12174"/>
                </a:cubicBezTo>
                <a:cubicBezTo>
                  <a:pt x="2090" y="13184"/>
                  <a:pt x="2246" y="14650"/>
                  <a:pt x="2341" y="15429"/>
                </a:cubicBezTo>
                <a:cubicBezTo>
                  <a:pt x="2435" y="16209"/>
                  <a:pt x="2555" y="17250"/>
                  <a:pt x="2607" y="17744"/>
                </a:cubicBezTo>
                <a:cubicBezTo>
                  <a:pt x="2659" y="18239"/>
                  <a:pt x="2749" y="18785"/>
                  <a:pt x="2807" y="18958"/>
                </a:cubicBezTo>
                <a:lnTo>
                  <a:pt x="2911" y="19274"/>
                </a:lnTo>
                <a:lnTo>
                  <a:pt x="4708" y="19248"/>
                </a:lnTo>
                <a:cubicBezTo>
                  <a:pt x="5693" y="19235"/>
                  <a:pt x="7159" y="19212"/>
                  <a:pt x="7970" y="19197"/>
                </a:cubicBezTo>
                <a:lnTo>
                  <a:pt x="9443" y="19171"/>
                </a:lnTo>
                <a:lnTo>
                  <a:pt x="12125" y="19769"/>
                </a:lnTo>
                <a:cubicBezTo>
                  <a:pt x="13598" y="20099"/>
                  <a:pt x="14940" y="20380"/>
                  <a:pt x="15110" y="20393"/>
                </a:cubicBezTo>
                <a:cubicBezTo>
                  <a:pt x="15280" y="20406"/>
                  <a:pt x="15414" y="20447"/>
                  <a:pt x="15414" y="20481"/>
                </a:cubicBezTo>
                <a:cubicBezTo>
                  <a:pt x="15414" y="20516"/>
                  <a:pt x="16114" y="20783"/>
                  <a:pt x="16964" y="21077"/>
                </a:cubicBezTo>
                <a:lnTo>
                  <a:pt x="18467" y="21598"/>
                </a:lnTo>
                <a:cubicBezTo>
                  <a:pt x="19638" y="21593"/>
                  <a:pt x="20368" y="21587"/>
                  <a:pt x="20368" y="21581"/>
                </a:cubicBezTo>
                <a:cubicBezTo>
                  <a:pt x="20368" y="21501"/>
                  <a:pt x="20750" y="20897"/>
                  <a:pt x="21100" y="20421"/>
                </a:cubicBezTo>
                <a:cubicBezTo>
                  <a:pt x="21516" y="19857"/>
                  <a:pt x="21575" y="19363"/>
                  <a:pt x="21281" y="18982"/>
                </a:cubicBezTo>
                <a:cubicBezTo>
                  <a:pt x="20815" y="18376"/>
                  <a:pt x="20531" y="17753"/>
                  <a:pt x="20368" y="16966"/>
                </a:cubicBezTo>
                <a:cubicBezTo>
                  <a:pt x="20273" y="16504"/>
                  <a:pt x="20056" y="15553"/>
                  <a:pt x="19883" y="14851"/>
                </a:cubicBezTo>
                <a:cubicBezTo>
                  <a:pt x="19476" y="13192"/>
                  <a:pt x="19482" y="10680"/>
                  <a:pt x="19902" y="9379"/>
                </a:cubicBezTo>
                <a:cubicBezTo>
                  <a:pt x="20229" y="8368"/>
                  <a:pt x="20882" y="6880"/>
                  <a:pt x="21015" y="6832"/>
                </a:cubicBezTo>
                <a:cubicBezTo>
                  <a:pt x="21030" y="6826"/>
                  <a:pt x="21046" y="6824"/>
                  <a:pt x="21062" y="6821"/>
                </a:cubicBezTo>
                <a:cubicBezTo>
                  <a:pt x="21167" y="6640"/>
                  <a:pt x="21268" y="6479"/>
                  <a:pt x="21376" y="6358"/>
                </a:cubicBezTo>
                <a:cubicBezTo>
                  <a:pt x="21412" y="6310"/>
                  <a:pt x="21451" y="6267"/>
                  <a:pt x="21481" y="6238"/>
                </a:cubicBezTo>
                <a:cubicBezTo>
                  <a:pt x="21538" y="6137"/>
                  <a:pt x="21375" y="6082"/>
                  <a:pt x="20530" y="5825"/>
                </a:cubicBezTo>
                <a:cubicBezTo>
                  <a:pt x="19953" y="5649"/>
                  <a:pt x="19030" y="5361"/>
                  <a:pt x="18476" y="5186"/>
                </a:cubicBezTo>
                <a:cubicBezTo>
                  <a:pt x="17922" y="5010"/>
                  <a:pt x="16447" y="4555"/>
                  <a:pt x="15196" y="4176"/>
                </a:cubicBezTo>
                <a:cubicBezTo>
                  <a:pt x="14476" y="3959"/>
                  <a:pt x="13892" y="3773"/>
                  <a:pt x="13513" y="3641"/>
                </a:cubicBezTo>
                <a:cubicBezTo>
                  <a:pt x="13419" y="3612"/>
                  <a:pt x="13244" y="3558"/>
                  <a:pt x="13171" y="3535"/>
                </a:cubicBezTo>
                <a:cubicBezTo>
                  <a:pt x="13064" y="3503"/>
                  <a:pt x="12899" y="3448"/>
                  <a:pt x="12771" y="3408"/>
                </a:cubicBezTo>
                <a:cubicBezTo>
                  <a:pt x="12645" y="3388"/>
                  <a:pt x="12492" y="3350"/>
                  <a:pt x="12343" y="3301"/>
                </a:cubicBezTo>
                <a:cubicBezTo>
                  <a:pt x="12159" y="3239"/>
                  <a:pt x="12055" y="3204"/>
                  <a:pt x="12020" y="3176"/>
                </a:cubicBezTo>
                <a:cubicBezTo>
                  <a:pt x="11721" y="3081"/>
                  <a:pt x="11466" y="2997"/>
                  <a:pt x="11174" y="2903"/>
                </a:cubicBezTo>
                <a:cubicBezTo>
                  <a:pt x="10919" y="2850"/>
                  <a:pt x="10538" y="2743"/>
                  <a:pt x="10052" y="2582"/>
                </a:cubicBezTo>
                <a:cubicBezTo>
                  <a:pt x="9410" y="2369"/>
                  <a:pt x="8204" y="2027"/>
                  <a:pt x="7371" y="1823"/>
                </a:cubicBezTo>
                <a:cubicBezTo>
                  <a:pt x="7075" y="1750"/>
                  <a:pt x="6831" y="1687"/>
                  <a:pt x="6619" y="1629"/>
                </a:cubicBezTo>
                <a:cubicBezTo>
                  <a:pt x="6183" y="1522"/>
                  <a:pt x="5794" y="1425"/>
                  <a:pt x="5583" y="1366"/>
                </a:cubicBezTo>
                <a:cubicBezTo>
                  <a:pt x="5400" y="1316"/>
                  <a:pt x="5022" y="1218"/>
                  <a:pt x="4575" y="1102"/>
                </a:cubicBezTo>
                <a:cubicBezTo>
                  <a:pt x="3403" y="825"/>
                  <a:pt x="1737" y="404"/>
                  <a:pt x="677" y="110"/>
                </a:cubicBezTo>
                <a:cubicBezTo>
                  <a:pt x="392" y="31"/>
                  <a:pt x="252" y="-2"/>
                  <a:pt x="164" y="0"/>
                </a:cubicBezTo>
                <a:close/>
              </a:path>
            </a:pathLst>
          </a:cu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75" name="Place one clip with the smaller arch on the top."/>
          <p:cNvSpPr/>
          <p:nvPr/>
        </p:nvSpPr>
        <p:spPr>
          <a:xfrm>
            <a:off x="3470697" y="4776752"/>
            <a:ext cx="3112691" cy="107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5" y="0"/>
                </a:moveTo>
                <a:cubicBezTo>
                  <a:pt x="3326" y="0"/>
                  <a:pt x="3101" y="651"/>
                  <a:pt x="3101" y="1455"/>
                </a:cubicBezTo>
                <a:lnTo>
                  <a:pt x="3101" y="16846"/>
                </a:lnTo>
                <a:lnTo>
                  <a:pt x="0" y="21600"/>
                </a:lnTo>
                <a:lnTo>
                  <a:pt x="10408" y="20201"/>
                </a:lnTo>
                <a:lnTo>
                  <a:pt x="21096" y="20201"/>
                </a:lnTo>
                <a:cubicBezTo>
                  <a:pt x="21375" y="20201"/>
                  <a:pt x="21600" y="19550"/>
                  <a:pt x="21600" y="18746"/>
                </a:cubicBezTo>
                <a:lnTo>
                  <a:pt x="21600" y="1455"/>
                </a:lnTo>
                <a:cubicBezTo>
                  <a:pt x="21600" y="651"/>
                  <a:pt x="21375" y="0"/>
                  <a:pt x="21096" y="0"/>
                </a:cubicBezTo>
                <a:lnTo>
                  <a:pt x="360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424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374126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Place one clip with the smaller arch on the top.</a:t>
            </a:r>
          </a:p>
        </p:txBody>
      </p:sp>
      <p:sp>
        <p:nvSpPr>
          <p:cNvPr id="576" name="Place 2 clips on the hull."/>
          <p:cNvSpPr/>
          <p:nvPr/>
        </p:nvSpPr>
        <p:spPr>
          <a:xfrm>
            <a:off x="8668039" y="6117345"/>
            <a:ext cx="2772966" cy="2312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54" y="0"/>
                </a:moveTo>
                <a:lnTo>
                  <a:pt x="1577" y="11453"/>
                </a:lnTo>
                <a:lnTo>
                  <a:pt x="590" y="11453"/>
                </a:lnTo>
                <a:cubicBezTo>
                  <a:pt x="265" y="11453"/>
                  <a:pt x="0" y="11771"/>
                  <a:pt x="0" y="12161"/>
                </a:cubicBezTo>
                <a:lnTo>
                  <a:pt x="0" y="20892"/>
                </a:lnTo>
                <a:cubicBezTo>
                  <a:pt x="0" y="21282"/>
                  <a:pt x="265" y="21600"/>
                  <a:pt x="590" y="21600"/>
                </a:cubicBezTo>
                <a:lnTo>
                  <a:pt x="21013" y="21600"/>
                </a:lnTo>
                <a:cubicBezTo>
                  <a:pt x="21338" y="21600"/>
                  <a:pt x="21600" y="21282"/>
                  <a:pt x="21600" y="20892"/>
                </a:cubicBezTo>
                <a:lnTo>
                  <a:pt x="21600" y="12161"/>
                </a:lnTo>
                <a:cubicBezTo>
                  <a:pt x="21600" y="11771"/>
                  <a:pt x="21338" y="11453"/>
                  <a:pt x="21013" y="11453"/>
                </a:cubicBezTo>
                <a:lnTo>
                  <a:pt x="3932" y="11453"/>
                </a:lnTo>
                <a:lnTo>
                  <a:pt x="275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424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374126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Place 2 clips on the hull.</a:t>
            </a:r>
          </a:p>
        </p:txBody>
      </p:sp>
      <p:sp>
        <p:nvSpPr>
          <p:cNvPr id="577" name="Kreis"/>
          <p:cNvSpPr/>
          <p:nvPr/>
        </p:nvSpPr>
        <p:spPr>
          <a:xfrm>
            <a:off x="5404837" y="6182575"/>
            <a:ext cx="952935" cy="95293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619703">
              <a:defRPr b="0" sz="1800"/>
            </a:pPr>
          </a:p>
        </p:txBody>
      </p:sp>
      <p:pic>
        <p:nvPicPr>
          <p:cNvPr id="578" name="paperclip-1332775_960_720.png" descr="paperclip-1332775_960_7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57324" y="6335062"/>
            <a:ext cx="647961" cy="647961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Place 2 clips on the wings."/>
          <p:cNvSpPr/>
          <p:nvPr/>
        </p:nvSpPr>
        <p:spPr>
          <a:xfrm>
            <a:off x="4129798" y="7134796"/>
            <a:ext cx="2877345" cy="1465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84" y="14809"/>
                </a:lnTo>
                <a:lnTo>
                  <a:pt x="784" y="20483"/>
                </a:lnTo>
                <a:cubicBezTo>
                  <a:pt x="784" y="21098"/>
                  <a:pt x="1039" y="21600"/>
                  <a:pt x="1353" y="21600"/>
                </a:cubicBezTo>
                <a:lnTo>
                  <a:pt x="21034" y="21600"/>
                </a:lnTo>
                <a:cubicBezTo>
                  <a:pt x="21347" y="21600"/>
                  <a:pt x="21600" y="21098"/>
                  <a:pt x="21600" y="20483"/>
                </a:cubicBezTo>
                <a:lnTo>
                  <a:pt x="21600" y="6709"/>
                </a:lnTo>
                <a:cubicBezTo>
                  <a:pt x="21600" y="6093"/>
                  <a:pt x="21347" y="5592"/>
                  <a:pt x="21034" y="5592"/>
                </a:cubicBezTo>
                <a:lnTo>
                  <a:pt x="2163" y="55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42424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374126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Place 2 clips on the wings.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rocess Overview"/>
          <p:cNvSpPr/>
          <p:nvPr/>
        </p:nvSpPr>
        <p:spPr>
          <a:xfrm>
            <a:off x="372533" y="280913"/>
            <a:ext cx="12259734" cy="442980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defTabSz="1295400">
              <a:buClr>
                <a:srgbClr val="FFFFFF"/>
              </a:buClr>
              <a:buFont typeface="Helvetica"/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Process Overview</a:t>
            </a:r>
          </a:p>
        </p:txBody>
      </p:sp>
      <p:sp>
        <p:nvSpPr>
          <p:cNvPr id="590" name="Observer:"/>
          <p:cNvSpPr/>
          <p:nvPr/>
        </p:nvSpPr>
        <p:spPr>
          <a:xfrm>
            <a:off x="372533" y="1201203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Observer:</a:t>
            </a:r>
          </a:p>
        </p:txBody>
      </p:sp>
      <p:sp>
        <p:nvSpPr>
          <p:cNvPr id="591" name="Process:"/>
          <p:cNvSpPr/>
          <p:nvPr/>
        </p:nvSpPr>
        <p:spPr>
          <a:xfrm>
            <a:off x="372533" y="727290"/>
            <a:ext cx="12259734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>
            <a:lvl1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Process:</a:t>
            </a:r>
          </a:p>
        </p:txBody>
      </p:sp>
      <p:sp>
        <p:nvSpPr>
          <p:cNvPr id="592" name="Observation date:"/>
          <p:cNvSpPr/>
          <p:nvPr/>
        </p:nvSpPr>
        <p:spPr>
          <a:xfrm>
            <a:off x="9078410" y="727290"/>
            <a:ext cx="3553093" cy="478897"/>
          </a:xfrm>
          <a:prstGeom prst="rect">
            <a:avLst/>
          </a:prstGeom>
          <a:solidFill>
            <a:srgbClr val="FFFFFF"/>
          </a:solidFill>
          <a:ln w="12700">
            <a:solidFill>
              <a:srgbClr val="42424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 anchor="ctr"/>
          <a:lstStyle/>
          <a:p>
            <a:pPr algn="l" defTabSz="1295400">
              <a:buClr>
                <a:srgbClr val="000000"/>
              </a:buClr>
              <a:buFont typeface="Helvetica"/>
              <a:defRPr sz="12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Observation d</a:t>
            </a:r>
            <a:r>
              <a:rPr>
                <a:uFill>
                  <a:solidFill>
                    <a:srgbClr val="000000"/>
                  </a:solidFill>
                </a:uFill>
              </a:rPr>
              <a:t>ate:</a:t>
            </a:r>
          </a:p>
        </p:txBody>
      </p:sp>
      <p:grpSp>
        <p:nvGrpSpPr>
          <p:cNvPr id="685" name="Gruppieren"/>
          <p:cNvGrpSpPr/>
          <p:nvPr/>
        </p:nvGrpSpPr>
        <p:grpSpPr>
          <a:xfrm>
            <a:off x="420423" y="1770030"/>
            <a:ext cx="12140010" cy="6453123"/>
            <a:chOff x="0" y="0"/>
            <a:chExt cx="12140009" cy="6453121"/>
          </a:xfrm>
        </p:grpSpPr>
        <p:sp>
          <p:nvSpPr>
            <p:cNvPr id="593" name="Linie"/>
            <p:cNvSpPr/>
            <p:nvPr/>
          </p:nvSpPr>
          <p:spPr>
            <a:xfrm>
              <a:off x="0" y="38832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ie"/>
            <p:cNvSpPr/>
            <p:nvPr/>
          </p:nvSpPr>
          <p:spPr>
            <a:xfrm>
              <a:off x="0" y="57089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ie"/>
            <p:cNvSpPr/>
            <p:nvPr/>
          </p:nvSpPr>
          <p:spPr>
            <a:xfrm>
              <a:off x="0" y="75345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ie"/>
            <p:cNvSpPr/>
            <p:nvPr/>
          </p:nvSpPr>
          <p:spPr>
            <a:xfrm>
              <a:off x="0" y="93601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ie"/>
            <p:cNvSpPr/>
            <p:nvPr/>
          </p:nvSpPr>
          <p:spPr>
            <a:xfrm>
              <a:off x="0" y="111857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ie"/>
            <p:cNvSpPr/>
            <p:nvPr/>
          </p:nvSpPr>
          <p:spPr>
            <a:xfrm>
              <a:off x="0" y="130113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ie"/>
            <p:cNvSpPr/>
            <p:nvPr/>
          </p:nvSpPr>
          <p:spPr>
            <a:xfrm>
              <a:off x="0" y="148370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ie"/>
            <p:cNvSpPr/>
            <p:nvPr/>
          </p:nvSpPr>
          <p:spPr>
            <a:xfrm>
              <a:off x="0" y="166774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ie"/>
            <p:cNvSpPr/>
            <p:nvPr/>
          </p:nvSpPr>
          <p:spPr>
            <a:xfrm>
              <a:off x="0" y="1848827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ie"/>
            <p:cNvSpPr/>
            <p:nvPr/>
          </p:nvSpPr>
          <p:spPr>
            <a:xfrm>
              <a:off x="0" y="203138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ie"/>
            <p:cNvSpPr/>
            <p:nvPr/>
          </p:nvSpPr>
          <p:spPr>
            <a:xfrm>
              <a:off x="0" y="221395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ie"/>
            <p:cNvSpPr/>
            <p:nvPr/>
          </p:nvSpPr>
          <p:spPr>
            <a:xfrm>
              <a:off x="0" y="239651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ie"/>
            <p:cNvSpPr/>
            <p:nvPr/>
          </p:nvSpPr>
          <p:spPr>
            <a:xfrm>
              <a:off x="0" y="257907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ie"/>
            <p:cNvSpPr/>
            <p:nvPr/>
          </p:nvSpPr>
          <p:spPr>
            <a:xfrm>
              <a:off x="0" y="276163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ie"/>
            <p:cNvSpPr/>
            <p:nvPr/>
          </p:nvSpPr>
          <p:spPr>
            <a:xfrm>
              <a:off x="0" y="2944200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ie"/>
            <p:cNvSpPr/>
            <p:nvPr/>
          </p:nvSpPr>
          <p:spPr>
            <a:xfrm>
              <a:off x="0" y="312257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ie"/>
            <p:cNvSpPr/>
            <p:nvPr/>
          </p:nvSpPr>
          <p:spPr>
            <a:xfrm>
              <a:off x="0" y="330932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ie"/>
            <p:cNvSpPr/>
            <p:nvPr/>
          </p:nvSpPr>
          <p:spPr>
            <a:xfrm>
              <a:off x="0" y="349188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ie"/>
            <p:cNvSpPr/>
            <p:nvPr/>
          </p:nvSpPr>
          <p:spPr>
            <a:xfrm>
              <a:off x="0" y="367444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ie"/>
            <p:cNvSpPr/>
            <p:nvPr/>
          </p:nvSpPr>
          <p:spPr>
            <a:xfrm>
              <a:off x="0" y="3857011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ie"/>
            <p:cNvSpPr/>
            <p:nvPr/>
          </p:nvSpPr>
          <p:spPr>
            <a:xfrm>
              <a:off x="0" y="4039575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ie"/>
            <p:cNvSpPr/>
            <p:nvPr/>
          </p:nvSpPr>
          <p:spPr>
            <a:xfrm>
              <a:off x="0" y="422213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ie"/>
            <p:cNvSpPr/>
            <p:nvPr/>
          </p:nvSpPr>
          <p:spPr>
            <a:xfrm>
              <a:off x="0" y="4404698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ie"/>
            <p:cNvSpPr/>
            <p:nvPr/>
          </p:nvSpPr>
          <p:spPr>
            <a:xfrm>
              <a:off x="0" y="4589634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ie"/>
            <p:cNvSpPr/>
            <p:nvPr/>
          </p:nvSpPr>
          <p:spPr>
            <a:xfrm>
              <a:off x="0" y="476982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ie"/>
            <p:cNvSpPr/>
            <p:nvPr/>
          </p:nvSpPr>
          <p:spPr>
            <a:xfrm>
              <a:off x="0" y="4952384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ie"/>
            <p:cNvSpPr/>
            <p:nvPr/>
          </p:nvSpPr>
          <p:spPr>
            <a:xfrm>
              <a:off x="0" y="513494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ie"/>
            <p:cNvSpPr/>
            <p:nvPr/>
          </p:nvSpPr>
          <p:spPr>
            <a:xfrm>
              <a:off x="0" y="531750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ie"/>
            <p:cNvSpPr/>
            <p:nvPr/>
          </p:nvSpPr>
          <p:spPr>
            <a:xfrm>
              <a:off x="0" y="5500070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ie"/>
            <p:cNvSpPr/>
            <p:nvPr/>
          </p:nvSpPr>
          <p:spPr>
            <a:xfrm>
              <a:off x="0" y="568263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ie"/>
            <p:cNvSpPr/>
            <p:nvPr/>
          </p:nvSpPr>
          <p:spPr>
            <a:xfrm>
              <a:off x="0" y="5865196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ie"/>
            <p:cNvSpPr/>
            <p:nvPr/>
          </p:nvSpPr>
          <p:spPr>
            <a:xfrm>
              <a:off x="0" y="6044469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ie"/>
            <p:cNvSpPr/>
            <p:nvPr/>
          </p:nvSpPr>
          <p:spPr>
            <a:xfrm flipV="1">
              <a:off x="-1" y="8818"/>
              <a:ext cx="2" cy="6435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ie"/>
            <p:cNvSpPr/>
            <p:nvPr/>
          </p:nvSpPr>
          <p:spPr>
            <a:xfrm>
              <a:off x="0" y="200022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ie"/>
            <p:cNvSpPr/>
            <p:nvPr/>
          </p:nvSpPr>
          <p:spPr>
            <a:xfrm>
              <a:off x="0" y="8816"/>
              <a:ext cx="1213629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ie"/>
            <p:cNvSpPr/>
            <p:nvPr/>
          </p:nvSpPr>
          <p:spPr>
            <a:xfrm>
              <a:off x="0" y="6247783"/>
              <a:ext cx="12136298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ie"/>
            <p:cNvSpPr/>
            <p:nvPr/>
          </p:nvSpPr>
          <p:spPr>
            <a:xfrm>
              <a:off x="0" y="6444317"/>
              <a:ext cx="1213629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ie"/>
            <p:cNvSpPr/>
            <p:nvPr/>
          </p:nvSpPr>
          <p:spPr>
            <a:xfrm flipV="1">
              <a:off x="225224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ie"/>
            <p:cNvSpPr/>
            <p:nvPr/>
          </p:nvSpPr>
          <p:spPr>
            <a:xfrm flipV="1">
              <a:off x="44591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ie"/>
            <p:cNvSpPr/>
            <p:nvPr/>
          </p:nvSpPr>
          <p:spPr>
            <a:xfrm flipV="1">
              <a:off x="666607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ie"/>
            <p:cNvSpPr/>
            <p:nvPr/>
          </p:nvSpPr>
          <p:spPr>
            <a:xfrm flipV="1">
              <a:off x="887299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ie"/>
            <p:cNvSpPr/>
            <p:nvPr/>
          </p:nvSpPr>
          <p:spPr>
            <a:xfrm flipV="1">
              <a:off x="1107990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ie"/>
            <p:cNvSpPr/>
            <p:nvPr/>
          </p:nvSpPr>
          <p:spPr>
            <a:xfrm flipV="1">
              <a:off x="1328682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ie"/>
            <p:cNvSpPr/>
            <p:nvPr/>
          </p:nvSpPr>
          <p:spPr>
            <a:xfrm flipV="1">
              <a:off x="1549374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ie"/>
            <p:cNvSpPr/>
            <p:nvPr/>
          </p:nvSpPr>
          <p:spPr>
            <a:xfrm flipV="1">
              <a:off x="1765926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ie"/>
            <p:cNvSpPr/>
            <p:nvPr/>
          </p:nvSpPr>
          <p:spPr>
            <a:xfrm flipV="1">
              <a:off x="1990756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ie"/>
            <p:cNvSpPr/>
            <p:nvPr/>
          </p:nvSpPr>
          <p:spPr>
            <a:xfrm flipV="1">
              <a:off x="2208889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ie"/>
            <p:cNvSpPr/>
            <p:nvPr/>
          </p:nvSpPr>
          <p:spPr>
            <a:xfrm flipV="1">
              <a:off x="2429581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ie"/>
            <p:cNvSpPr/>
            <p:nvPr/>
          </p:nvSpPr>
          <p:spPr>
            <a:xfrm flipV="1">
              <a:off x="2650273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ie"/>
            <p:cNvSpPr/>
            <p:nvPr/>
          </p:nvSpPr>
          <p:spPr>
            <a:xfrm flipV="1">
              <a:off x="2870964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ie"/>
            <p:cNvSpPr/>
            <p:nvPr/>
          </p:nvSpPr>
          <p:spPr>
            <a:xfrm flipV="1">
              <a:off x="3091655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ie"/>
            <p:cNvSpPr/>
            <p:nvPr/>
          </p:nvSpPr>
          <p:spPr>
            <a:xfrm flipV="1">
              <a:off x="3312347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ie"/>
            <p:cNvSpPr/>
            <p:nvPr/>
          </p:nvSpPr>
          <p:spPr>
            <a:xfrm flipV="1">
              <a:off x="353303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ie"/>
            <p:cNvSpPr/>
            <p:nvPr/>
          </p:nvSpPr>
          <p:spPr>
            <a:xfrm flipV="1">
              <a:off x="3753730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ie"/>
            <p:cNvSpPr/>
            <p:nvPr/>
          </p:nvSpPr>
          <p:spPr>
            <a:xfrm flipV="1">
              <a:off x="3974421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ie"/>
            <p:cNvSpPr/>
            <p:nvPr/>
          </p:nvSpPr>
          <p:spPr>
            <a:xfrm flipV="1">
              <a:off x="4197671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ie"/>
            <p:cNvSpPr/>
            <p:nvPr/>
          </p:nvSpPr>
          <p:spPr>
            <a:xfrm flipV="1">
              <a:off x="4418363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ie"/>
            <p:cNvSpPr/>
            <p:nvPr/>
          </p:nvSpPr>
          <p:spPr>
            <a:xfrm flipV="1">
              <a:off x="4639055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ie"/>
            <p:cNvSpPr/>
            <p:nvPr/>
          </p:nvSpPr>
          <p:spPr>
            <a:xfrm flipV="1">
              <a:off x="485974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ie"/>
            <p:cNvSpPr/>
            <p:nvPr/>
          </p:nvSpPr>
          <p:spPr>
            <a:xfrm flipV="1">
              <a:off x="5080438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ie"/>
            <p:cNvSpPr/>
            <p:nvPr/>
          </p:nvSpPr>
          <p:spPr>
            <a:xfrm flipV="1">
              <a:off x="530112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ie"/>
            <p:cNvSpPr/>
            <p:nvPr/>
          </p:nvSpPr>
          <p:spPr>
            <a:xfrm flipV="1">
              <a:off x="5521821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ie"/>
            <p:cNvSpPr/>
            <p:nvPr/>
          </p:nvSpPr>
          <p:spPr>
            <a:xfrm flipV="1">
              <a:off x="5742512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ie"/>
            <p:cNvSpPr/>
            <p:nvPr/>
          </p:nvSpPr>
          <p:spPr>
            <a:xfrm flipV="1">
              <a:off x="5963204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ie"/>
            <p:cNvSpPr/>
            <p:nvPr/>
          </p:nvSpPr>
          <p:spPr>
            <a:xfrm flipV="1">
              <a:off x="6181336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ie"/>
            <p:cNvSpPr/>
            <p:nvPr/>
          </p:nvSpPr>
          <p:spPr>
            <a:xfrm flipV="1">
              <a:off x="6402028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ie"/>
            <p:cNvSpPr/>
            <p:nvPr/>
          </p:nvSpPr>
          <p:spPr>
            <a:xfrm flipV="1">
              <a:off x="6622720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ie"/>
            <p:cNvSpPr/>
            <p:nvPr/>
          </p:nvSpPr>
          <p:spPr>
            <a:xfrm flipV="1">
              <a:off x="6843410" y="1132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ie"/>
            <p:cNvSpPr/>
            <p:nvPr/>
          </p:nvSpPr>
          <p:spPr>
            <a:xfrm flipV="1">
              <a:off x="7064101" y="320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ie"/>
            <p:cNvSpPr/>
            <p:nvPr/>
          </p:nvSpPr>
          <p:spPr>
            <a:xfrm flipV="1">
              <a:off x="7284795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ie"/>
            <p:cNvSpPr/>
            <p:nvPr/>
          </p:nvSpPr>
          <p:spPr>
            <a:xfrm flipV="1">
              <a:off x="7505485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ie"/>
            <p:cNvSpPr/>
            <p:nvPr/>
          </p:nvSpPr>
          <p:spPr>
            <a:xfrm flipV="1">
              <a:off x="7726177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ie"/>
            <p:cNvSpPr/>
            <p:nvPr/>
          </p:nvSpPr>
          <p:spPr>
            <a:xfrm flipV="1">
              <a:off x="7946869" y="0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ie"/>
            <p:cNvSpPr/>
            <p:nvPr/>
          </p:nvSpPr>
          <p:spPr>
            <a:xfrm flipV="1">
              <a:off x="8170118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ie"/>
            <p:cNvSpPr/>
            <p:nvPr/>
          </p:nvSpPr>
          <p:spPr>
            <a:xfrm flipV="1">
              <a:off x="8390810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ie"/>
            <p:cNvSpPr/>
            <p:nvPr/>
          </p:nvSpPr>
          <p:spPr>
            <a:xfrm flipV="1">
              <a:off x="8611501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ie"/>
            <p:cNvSpPr/>
            <p:nvPr/>
          </p:nvSpPr>
          <p:spPr>
            <a:xfrm flipV="1">
              <a:off x="8832192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ie"/>
            <p:cNvSpPr/>
            <p:nvPr/>
          </p:nvSpPr>
          <p:spPr>
            <a:xfrm flipV="1">
              <a:off x="9052884" y="17624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ie"/>
            <p:cNvSpPr/>
            <p:nvPr/>
          </p:nvSpPr>
          <p:spPr>
            <a:xfrm flipV="1">
              <a:off x="927357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ie"/>
            <p:cNvSpPr/>
            <p:nvPr/>
          </p:nvSpPr>
          <p:spPr>
            <a:xfrm flipV="1">
              <a:off x="9494269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ie"/>
            <p:cNvSpPr/>
            <p:nvPr/>
          </p:nvSpPr>
          <p:spPr>
            <a:xfrm flipV="1">
              <a:off x="9714959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ie"/>
            <p:cNvSpPr/>
            <p:nvPr/>
          </p:nvSpPr>
          <p:spPr>
            <a:xfrm flipV="1">
              <a:off x="9935651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ie"/>
            <p:cNvSpPr/>
            <p:nvPr/>
          </p:nvSpPr>
          <p:spPr>
            <a:xfrm flipV="1">
              <a:off x="10153785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ie"/>
            <p:cNvSpPr/>
            <p:nvPr/>
          </p:nvSpPr>
          <p:spPr>
            <a:xfrm flipV="1">
              <a:off x="10370371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ie"/>
            <p:cNvSpPr/>
            <p:nvPr/>
          </p:nvSpPr>
          <p:spPr>
            <a:xfrm flipV="1">
              <a:off x="10595167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ie"/>
            <p:cNvSpPr/>
            <p:nvPr/>
          </p:nvSpPr>
          <p:spPr>
            <a:xfrm flipV="1">
              <a:off x="10815858" y="15557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ie"/>
            <p:cNvSpPr/>
            <p:nvPr/>
          </p:nvSpPr>
          <p:spPr>
            <a:xfrm flipV="1">
              <a:off x="11036551" y="17624"/>
              <a:ext cx="1" cy="643549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ie"/>
            <p:cNvSpPr/>
            <p:nvPr/>
          </p:nvSpPr>
          <p:spPr>
            <a:xfrm flipV="1">
              <a:off x="11257240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ie"/>
            <p:cNvSpPr/>
            <p:nvPr/>
          </p:nvSpPr>
          <p:spPr>
            <a:xfrm flipV="1">
              <a:off x="11477933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ie"/>
            <p:cNvSpPr/>
            <p:nvPr/>
          </p:nvSpPr>
          <p:spPr>
            <a:xfrm flipV="1">
              <a:off x="1169862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ie"/>
            <p:cNvSpPr/>
            <p:nvPr/>
          </p:nvSpPr>
          <p:spPr>
            <a:xfrm flipV="1">
              <a:off x="11919317" y="14423"/>
              <a:ext cx="1" cy="6435499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ie"/>
            <p:cNvSpPr/>
            <p:nvPr/>
          </p:nvSpPr>
          <p:spPr>
            <a:xfrm flipV="1">
              <a:off x="12140009" y="10002"/>
              <a:ext cx="1" cy="6435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1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86" name="Tim"/>
          <p:cNvSpPr txBox="1"/>
          <p:nvPr/>
        </p:nvSpPr>
        <p:spPr>
          <a:xfrm>
            <a:off x="1225840" y="1222298"/>
            <a:ext cx="4070616" cy="43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Tim</a:t>
            </a:r>
          </a:p>
        </p:txBody>
      </p:sp>
      <p:sp>
        <p:nvSpPr>
          <p:cNvPr id="687" name="Rechteck"/>
          <p:cNvSpPr/>
          <p:nvPr/>
        </p:nvSpPr>
        <p:spPr>
          <a:xfrm>
            <a:off x="372533" y="279400"/>
            <a:ext cx="12259734" cy="9169400"/>
          </a:xfrm>
          <a:prstGeom prst="rect">
            <a:avLst/>
          </a:prstGeom>
          <a:ln w="38100">
            <a:solidFill>
              <a:srgbClr val="424242"/>
            </a:solidFill>
          </a:ln>
        </p:spPr>
        <p:txBody>
          <a:bodyPr lIns="35917" tIns="35917" rIns="35917" bIns="35917"/>
          <a:lstStyle/>
          <a:p>
            <a:pPr algn="l" defTabSz="1295400">
              <a:defRPr b="0"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35" name="Gruppieren"/>
          <p:cNvGrpSpPr/>
          <p:nvPr/>
        </p:nvGrpSpPr>
        <p:grpSpPr>
          <a:xfrm>
            <a:off x="770261" y="1849951"/>
            <a:ext cx="11410944" cy="3678009"/>
            <a:chOff x="0" y="0"/>
            <a:chExt cx="11410942" cy="3678007"/>
          </a:xfrm>
        </p:grpSpPr>
        <p:grpSp>
          <p:nvGrpSpPr>
            <p:cNvPr id="696" name="Gruppieren"/>
            <p:cNvGrpSpPr/>
            <p:nvPr/>
          </p:nvGrpSpPr>
          <p:grpSpPr>
            <a:xfrm rot="787121">
              <a:off x="2160896" y="1080251"/>
              <a:ext cx="1013590" cy="239681"/>
              <a:chOff x="-31750" y="-42814"/>
              <a:chExt cx="1013589" cy="239679"/>
            </a:xfrm>
          </p:grpSpPr>
          <p:pic>
            <p:nvPicPr>
              <p:cNvPr id="688" name="Linie Linie" descr="Linie Linie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10800000">
                <a:off x="-31751" y="117369"/>
                <a:ext cx="1004319" cy="63501"/>
              </a:xfrm>
              <a:prstGeom prst="rect">
                <a:avLst/>
              </a:prstGeom>
              <a:effectLst/>
            </p:spPr>
          </p:pic>
          <p:pic>
            <p:nvPicPr>
              <p:cNvPr id="690" name="Linie Linie" descr="Linie Lini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-31751" y="-25951"/>
                <a:ext cx="686568" cy="63501"/>
              </a:xfrm>
              <a:prstGeom prst="rect">
                <a:avLst/>
              </a:prstGeom>
              <a:effectLst/>
            </p:spPr>
          </p:pic>
          <p:pic>
            <p:nvPicPr>
              <p:cNvPr id="692" name="Linie Linie" descr="Linie Lini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2447776">
                <a:off x="592056" y="45275"/>
                <a:ext cx="397541" cy="63501"/>
              </a:xfrm>
              <a:prstGeom prst="rect">
                <a:avLst/>
              </a:prstGeom>
              <a:effectLst/>
            </p:spPr>
          </p:pic>
          <p:pic>
            <p:nvPicPr>
              <p:cNvPr id="694" name="Linie Linie" descr="Linie Lini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6489896">
                <a:off x="-92140" y="42188"/>
                <a:ext cx="211906" cy="63501"/>
              </a:xfrm>
              <a:prstGeom prst="rect">
                <a:avLst/>
              </a:prstGeom>
              <a:effectLst/>
            </p:spPr>
          </p:pic>
        </p:grpSp>
        <p:pic>
          <p:nvPicPr>
            <p:cNvPr id="697" name="Linie Linie" descr="Linie Lini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5400000">
              <a:off x="1710431" y="2160732"/>
              <a:ext cx="1881546" cy="240998"/>
            </a:xfrm>
            <a:prstGeom prst="rect">
              <a:avLst/>
            </a:prstGeom>
            <a:effectLst/>
          </p:spPr>
        </p:pic>
        <p:sp>
          <p:nvSpPr>
            <p:cNvPr id="699" name="launching hight"/>
            <p:cNvSpPr/>
            <p:nvPr/>
          </p:nvSpPr>
          <p:spPr>
            <a:xfrm>
              <a:off x="2089977" y="1840403"/>
              <a:ext cx="11463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launching hight</a:t>
              </a:r>
            </a:p>
          </p:txBody>
        </p:sp>
        <p:sp>
          <p:nvSpPr>
            <p:cNvPr id="700" name="Linie"/>
            <p:cNvSpPr/>
            <p:nvPr/>
          </p:nvSpPr>
          <p:spPr>
            <a:xfrm>
              <a:off x="2005772" y="1133555"/>
              <a:ext cx="3056697" cy="675063"/>
            </a:xfrm>
            <a:prstGeom prst="line">
              <a:avLst/>
            </a:prstGeom>
            <a:noFill/>
            <a:ln w="50800" cap="flat">
              <a:solidFill>
                <a:srgbClr val="D77C7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01" name="launching angle"/>
            <p:cNvSpPr/>
            <p:nvPr/>
          </p:nvSpPr>
          <p:spPr>
            <a:xfrm rot="691362">
              <a:off x="4293288" y="1440130"/>
              <a:ext cx="24470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launching angle</a:t>
              </a:r>
            </a:p>
          </p:txBody>
        </p:sp>
        <p:sp>
          <p:nvSpPr>
            <p:cNvPr id="702" name="Linie"/>
            <p:cNvSpPr/>
            <p:nvPr/>
          </p:nvSpPr>
          <p:spPr>
            <a:xfrm>
              <a:off x="2651204" y="3284530"/>
              <a:ext cx="1" cy="216953"/>
            </a:xfrm>
            <a:prstGeom prst="line">
              <a:avLst/>
            </a:prstGeom>
            <a:noFill/>
            <a:ln w="25400" cap="flat">
              <a:solidFill>
                <a:srgbClr val="D77C7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03" name="flight distance is influenced by…"/>
            <p:cNvSpPr/>
            <p:nvPr/>
          </p:nvSpPr>
          <p:spPr>
            <a:xfrm>
              <a:off x="4128578" y="0"/>
              <a:ext cx="357703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defTabSz="1295400">
                <a:buClr>
                  <a:srgbClr val="000000"/>
                </a:buClr>
                <a:buFont typeface="Helvetica Light"/>
                <a:defRPr b="0" sz="1800">
                  <a:solidFill>
                    <a:srgbClr val="D81D00"/>
                  </a:solidFill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flight distance is influenced by…</a:t>
              </a:r>
            </a:p>
          </p:txBody>
        </p:sp>
        <p:sp>
          <p:nvSpPr>
            <p:cNvPr id="704" name="throwing force"/>
            <p:cNvSpPr/>
            <p:nvPr/>
          </p:nvSpPr>
          <p:spPr>
            <a:xfrm>
              <a:off x="0" y="650410"/>
              <a:ext cx="2447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throwing force</a:t>
              </a:r>
            </a:p>
          </p:txBody>
        </p:sp>
        <p:pic>
          <p:nvPicPr>
            <p:cNvPr id="705" name="Linie Linie" descr="Linie Lini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11734" y="3437010"/>
              <a:ext cx="878940" cy="240998"/>
            </a:xfrm>
            <a:prstGeom prst="rect">
              <a:avLst/>
            </a:prstGeom>
            <a:effectLst/>
          </p:spPr>
        </p:pic>
        <p:sp>
          <p:nvSpPr>
            <p:cNvPr id="707" name="launching position"/>
            <p:cNvSpPr/>
            <p:nvPr/>
          </p:nvSpPr>
          <p:spPr>
            <a:xfrm>
              <a:off x="1974013" y="3550627"/>
              <a:ext cx="40706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launching position</a:t>
              </a:r>
            </a:p>
          </p:txBody>
        </p:sp>
        <p:grpSp>
          <p:nvGrpSpPr>
            <p:cNvPr id="727" name="Gruppieren"/>
            <p:cNvGrpSpPr/>
            <p:nvPr/>
          </p:nvGrpSpPr>
          <p:grpSpPr>
            <a:xfrm>
              <a:off x="503641" y="139364"/>
              <a:ext cx="10907302" cy="3158582"/>
              <a:chOff x="-44450" y="-44449"/>
              <a:chExt cx="10907301" cy="3158581"/>
            </a:xfrm>
          </p:grpSpPr>
          <p:pic>
            <p:nvPicPr>
              <p:cNvPr id="708" name="Linie Linie" descr="Linie Linie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44450" y="3012731"/>
                <a:ext cx="10907302" cy="88901"/>
              </a:xfrm>
              <a:prstGeom prst="rect">
                <a:avLst/>
              </a:prstGeom>
              <a:effectLst/>
            </p:spPr>
          </p:pic>
          <p:grpSp>
            <p:nvGrpSpPr>
              <p:cNvPr id="726" name="Gruppieren"/>
              <p:cNvGrpSpPr/>
              <p:nvPr/>
            </p:nvGrpSpPr>
            <p:grpSpPr>
              <a:xfrm>
                <a:off x="403979" y="-44450"/>
                <a:ext cx="1828533" cy="3158582"/>
                <a:chOff x="-62763" y="-44450"/>
                <a:chExt cx="1828532" cy="3158581"/>
              </a:xfrm>
            </p:grpSpPr>
            <p:pic>
              <p:nvPicPr>
                <p:cNvPr id="710" name="Linie Linie" descr="Linie Linie"/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 rot="17397147">
                  <a:off x="-318391" y="2382427"/>
                  <a:ext cx="1430008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12" name="Linie Linie" descr="Linie Linie"/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 rot="15311917">
                  <a:off x="71089" y="2382427"/>
                  <a:ext cx="1392776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14" name="Linie Linie" descr="Linie Linie"/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 rot="16200000">
                  <a:off x="-65927" y="1200820"/>
                  <a:ext cx="1334833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16" name="Linie Linie" descr="Linie Linie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 rot="13500000">
                  <a:off x="492950" y="1119319"/>
                  <a:ext cx="868461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18" name="Linie Linie" descr="Linie Linie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 rot="9032813">
                  <a:off x="1068630" y="1189996"/>
                  <a:ext cx="721934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20" name="Linie Linie" descr="Linie Linie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 rot="18900000">
                  <a:off x="-128459" y="1119319"/>
                  <a:ext cx="868434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22" name="Linie Linie" descr="Linie Linie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 rot="2892162">
                  <a:off x="-150010" y="1587820"/>
                  <a:ext cx="721934" cy="889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24" name="Kreis Kreis" descr="Kreis Kreis"/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252444" y="-44450"/>
                  <a:ext cx="696384" cy="696384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728" name="Linie Linie" descr="Linie Lini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0846" y="1030853"/>
              <a:ext cx="1595240" cy="235431"/>
            </a:xfrm>
            <a:prstGeom prst="rect">
              <a:avLst/>
            </a:prstGeom>
            <a:effectLst/>
          </p:spPr>
        </p:pic>
        <p:sp>
          <p:nvSpPr>
            <p:cNvPr id="730" name="Linie"/>
            <p:cNvSpPr/>
            <p:nvPr/>
          </p:nvSpPr>
          <p:spPr>
            <a:xfrm>
              <a:off x="1347065" y="165640"/>
              <a:ext cx="993297" cy="33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430" fill="norm" stroke="1" extrusionOk="0">
                  <a:moveTo>
                    <a:pt x="0" y="20430"/>
                  </a:moveTo>
                  <a:lnTo>
                    <a:pt x="5916" y="19271"/>
                  </a:lnTo>
                  <a:lnTo>
                    <a:pt x="12525" y="15758"/>
                  </a:lnTo>
                  <a:cubicBezTo>
                    <a:pt x="14087" y="14548"/>
                    <a:pt x="15671" y="13578"/>
                    <a:pt x="17268" y="12823"/>
                  </a:cubicBezTo>
                  <a:cubicBezTo>
                    <a:pt x="19526" y="11754"/>
                    <a:pt x="21600" y="8159"/>
                    <a:pt x="20953" y="3283"/>
                  </a:cubicBezTo>
                  <a:cubicBezTo>
                    <a:pt x="20362" y="-1170"/>
                    <a:pt x="18239" y="-446"/>
                    <a:pt x="16423" y="1661"/>
                  </a:cubicBezTo>
                  <a:cubicBezTo>
                    <a:pt x="14682" y="3679"/>
                    <a:pt x="12894" y="5345"/>
                    <a:pt x="11070" y="664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733" name="Rechteck"/>
            <p:cNvGrpSpPr/>
            <p:nvPr/>
          </p:nvGrpSpPr>
          <p:grpSpPr>
            <a:xfrm>
              <a:off x="9296912" y="2267058"/>
              <a:ext cx="961056" cy="988205"/>
              <a:chOff x="0" y="0"/>
              <a:chExt cx="961055" cy="988203"/>
            </a:xfrm>
          </p:grpSpPr>
          <p:sp>
            <p:nvSpPr>
              <p:cNvPr id="732" name="Rechteck"/>
              <p:cNvSpPr/>
              <p:nvPr/>
            </p:nvSpPr>
            <p:spPr>
              <a:xfrm>
                <a:off x="62861" y="62861"/>
                <a:ext cx="835333" cy="86248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ffectLst/>
            </p:spPr>
            <p:txBody>
              <a:bodyPr wrap="square" lIns="47889" tIns="47889" rIns="47889" bIns="47889" numCol="1" anchor="ctr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pic>
            <p:nvPicPr>
              <p:cNvPr id="731" name="Rechteck Quadrat" descr="Rechteck Quadrat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-1"/>
                <a:ext cx="961056" cy="988205"/>
              </a:xfrm>
              <a:prstGeom prst="rect">
                <a:avLst/>
              </a:prstGeom>
              <a:effectLst/>
            </p:spPr>
          </p:pic>
        </p:grpSp>
        <p:sp>
          <p:nvSpPr>
            <p:cNvPr id="734" name="Linie"/>
            <p:cNvSpPr/>
            <p:nvPr/>
          </p:nvSpPr>
          <p:spPr>
            <a:xfrm>
              <a:off x="2891735" y="1211011"/>
              <a:ext cx="796428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762" name="Gruppieren"/>
          <p:cNvGrpSpPr/>
          <p:nvPr/>
        </p:nvGrpSpPr>
        <p:grpSpPr>
          <a:xfrm>
            <a:off x="1804945" y="6027057"/>
            <a:ext cx="9795282" cy="2126809"/>
            <a:chOff x="0" y="0"/>
            <a:chExt cx="9795281" cy="2126808"/>
          </a:xfrm>
        </p:grpSpPr>
        <p:grpSp>
          <p:nvGrpSpPr>
            <p:cNvPr id="754" name="Gruppieren"/>
            <p:cNvGrpSpPr/>
            <p:nvPr/>
          </p:nvGrpSpPr>
          <p:grpSpPr>
            <a:xfrm rot="492746">
              <a:off x="1141514" y="819394"/>
              <a:ext cx="1013590" cy="431239"/>
              <a:chOff x="-31750" y="-42814"/>
              <a:chExt cx="1013589" cy="431238"/>
            </a:xfrm>
          </p:grpSpPr>
          <p:grpSp>
            <p:nvGrpSpPr>
              <p:cNvPr id="744" name="Gruppieren"/>
              <p:cNvGrpSpPr/>
              <p:nvPr/>
            </p:nvGrpSpPr>
            <p:grpSpPr>
              <a:xfrm>
                <a:off x="-31751" y="-42815"/>
                <a:ext cx="1013591" cy="239681"/>
                <a:chOff x="-31750" y="-42814"/>
                <a:chExt cx="1013589" cy="239679"/>
              </a:xfrm>
            </p:grpSpPr>
            <p:pic>
              <p:nvPicPr>
                <p:cNvPr id="736" name="Linie Linie" descr="Linie Linie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rot="10800000">
                  <a:off x="-31751" y="117369"/>
                  <a:ext cx="1004319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38" name="Linie Linie" descr="Linie Linie"/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 rot="10800000">
                  <a:off x="-31751" y="-25951"/>
                  <a:ext cx="686568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40" name="Linie Linie" descr="Linie Linie"/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 rot="12447776">
                  <a:off x="592056" y="45275"/>
                  <a:ext cx="397541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42" name="Linie Linie" descr="Linie Linie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 rot="16489896">
                  <a:off x="-92140" y="42188"/>
                  <a:ext cx="211906" cy="63501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753" name="Gruppieren"/>
              <p:cNvGrpSpPr/>
              <p:nvPr/>
            </p:nvGrpSpPr>
            <p:grpSpPr>
              <a:xfrm flipH="1" rot="10800000">
                <a:off x="-31751" y="148743"/>
                <a:ext cx="1013591" cy="239681"/>
                <a:chOff x="-31750" y="-42814"/>
                <a:chExt cx="1013589" cy="239679"/>
              </a:xfrm>
            </p:grpSpPr>
            <p:pic>
              <p:nvPicPr>
                <p:cNvPr id="745" name="Linie Linie" descr="Linie Linie"/>
                <p:cNvPicPr>
                  <a:picLocks noChangeAspect="0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 rot="10800000">
                  <a:off x="-31751" y="117369"/>
                  <a:ext cx="1004319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47" name="Linie Linie" descr="Linie Linie"/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 rot="10800000">
                  <a:off x="-31751" y="-25951"/>
                  <a:ext cx="686568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49" name="Linie Linie" descr="Linie Linie"/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 rot="12447776">
                  <a:off x="592056" y="45275"/>
                  <a:ext cx="397541" cy="6350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51" name="Linie Linie" descr="Linie Linie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 rot="16489896">
                  <a:off x="-92140" y="42188"/>
                  <a:ext cx="211906" cy="63501"/>
                </a:xfrm>
                <a:prstGeom prst="rect">
                  <a:avLst/>
                </a:prstGeom>
                <a:effectLst/>
              </p:spPr>
            </p:pic>
          </p:grpSp>
        </p:grpSp>
        <p:sp>
          <p:nvSpPr>
            <p:cNvPr id="755" name="Linie"/>
            <p:cNvSpPr/>
            <p:nvPr/>
          </p:nvSpPr>
          <p:spPr>
            <a:xfrm>
              <a:off x="0" y="805677"/>
              <a:ext cx="9795282" cy="1321132"/>
            </a:xfrm>
            <a:prstGeom prst="line">
              <a:avLst/>
            </a:prstGeom>
            <a:noFill/>
            <a:ln w="50800" cap="flat">
              <a:solidFill>
                <a:srgbClr val="D77C7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56" name="lateral launching angle"/>
            <p:cNvSpPr/>
            <p:nvPr/>
          </p:nvSpPr>
          <p:spPr>
            <a:xfrm rot="456134">
              <a:off x="2238791" y="1208394"/>
              <a:ext cx="2447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lateral launching angle</a:t>
              </a:r>
            </a:p>
          </p:txBody>
        </p:sp>
        <p:sp>
          <p:nvSpPr>
            <p:cNvPr id="757" name="cross deviation is influenced by…"/>
            <p:cNvSpPr/>
            <p:nvPr/>
          </p:nvSpPr>
          <p:spPr>
            <a:xfrm>
              <a:off x="3180770" y="0"/>
              <a:ext cx="343374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917" tIns="35917" rIns="35917" bIns="35917" numCol="1" anchor="t">
              <a:spAutoFit/>
            </a:bodyPr>
            <a:lstStyle>
              <a:lvl1pPr algn="l" defTabSz="1295400">
                <a:buClr>
                  <a:srgbClr val="000000"/>
                </a:buClr>
                <a:buFont typeface="Helvetica Light"/>
                <a:defRPr b="0" sz="1800">
                  <a:solidFill>
                    <a:srgbClr val="D81D00"/>
                  </a:solidFill>
                  <a:uFill>
                    <a:solidFill>
                      <a:srgbClr val="000000"/>
                    </a:solidFill>
                  </a:uFill>
                  <a:latin typeface="Noteworthy Bold"/>
                  <a:ea typeface="Noteworthy Bold"/>
                  <a:cs typeface="Noteworthy Bold"/>
                  <a:sym typeface="Noteworthy Bold"/>
                </a:defRPr>
              </a:lvl1pPr>
            </a:lstStyle>
            <a:p>
              <a:pPr/>
              <a:r>
                <a:t>cross deviation is influenced by…</a:t>
              </a:r>
            </a:p>
          </p:txBody>
        </p:sp>
        <p:sp>
          <p:nvSpPr>
            <p:cNvPr id="758" name="Linie"/>
            <p:cNvSpPr/>
            <p:nvPr/>
          </p:nvSpPr>
          <p:spPr>
            <a:xfrm>
              <a:off x="2189000" y="1088690"/>
              <a:ext cx="759967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295400">
                <a:buClr>
                  <a:srgbClr val="000000"/>
                </a:buClr>
                <a:buFont typeface="Helvetica Light"/>
                <a:defRPr b="0" sz="2200">
                  <a:uFill>
                    <a:solidFill>
                      <a:srgbClr val="000000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761" name="Kreis"/>
            <p:cNvGrpSpPr/>
            <p:nvPr/>
          </p:nvGrpSpPr>
          <p:grpSpPr>
            <a:xfrm>
              <a:off x="8281978" y="612684"/>
              <a:ext cx="952014" cy="952014"/>
              <a:chOff x="0" y="0"/>
              <a:chExt cx="952012" cy="952012"/>
            </a:xfrm>
          </p:grpSpPr>
          <p:sp>
            <p:nvSpPr>
              <p:cNvPr id="760" name="Kreis"/>
              <p:cNvSpPr/>
              <p:nvPr/>
            </p:nvSpPr>
            <p:spPr>
              <a:xfrm>
                <a:off x="44450" y="44450"/>
                <a:ext cx="863113" cy="863113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1295400">
                  <a:buClr>
                    <a:srgbClr val="000000"/>
                  </a:buClr>
                  <a:buFont typeface="Helvetica Light"/>
                  <a:defRPr b="0" sz="2200">
                    <a:uFill>
                      <a:solidFill>
                        <a:srgbClr val="000000"/>
                      </a:solidFill>
                    </a:u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pic>
            <p:nvPicPr>
              <p:cNvPr id="759" name="Kreis Kreis" descr="Kreis Kreis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952014" cy="95201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763" name="Linie Linie" descr="Linie Lini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76500" y="5932239"/>
            <a:ext cx="12218095" cy="63501"/>
          </a:xfrm>
          <a:prstGeom prst="rect">
            <a:avLst/>
          </a:prstGeom>
        </p:spPr>
      </p:pic>
      <p:sp>
        <p:nvSpPr>
          <p:cNvPr id="765" name="top view"/>
          <p:cNvSpPr txBox="1"/>
          <p:nvPr/>
        </p:nvSpPr>
        <p:spPr>
          <a:xfrm rot="16200000">
            <a:off x="204870" y="6637945"/>
            <a:ext cx="1044624" cy="512144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 anchor="ctr">
            <a:spAutoFit/>
          </a:bodyPr>
          <a:lstStyle>
            <a:lvl1pPr defTabSz="1295400">
              <a:buClr>
                <a:srgbClr val="FFFFFF"/>
              </a:buClr>
              <a:buFont typeface="Helvetica"/>
              <a:defRPr b="0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top view</a:t>
            </a:r>
          </a:p>
        </p:txBody>
      </p:sp>
      <p:sp>
        <p:nvSpPr>
          <p:cNvPr id="766" name="side view"/>
          <p:cNvSpPr txBox="1"/>
          <p:nvPr/>
        </p:nvSpPr>
        <p:spPr>
          <a:xfrm rot="16200000">
            <a:off x="159118" y="3723171"/>
            <a:ext cx="1136127" cy="512145"/>
          </a:xfrm>
          <a:prstGeom prst="rect">
            <a:avLst/>
          </a:prstGeom>
          <a:solidFill>
            <a:srgbClr val="85888D"/>
          </a:solidFill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917" tIns="35917" rIns="35917" bIns="35917" anchor="ctr">
            <a:spAutoFit/>
          </a:bodyPr>
          <a:lstStyle>
            <a:lvl1pPr defTabSz="1295400">
              <a:buClr>
                <a:srgbClr val="FFFFFF"/>
              </a:buClr>
              <a:buFont typeface="Helvetica"/>
              <a:defRPr b="0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side view</a:t>
            </a:r>
          </a:p>
        </p:txBody>
      </p:sp>
      <p:sp>
        <p:nvSpPr>
          <p:cNvPr id="767" name="KATA Jet"/>
          <p:cNvSpPr txBox="1"/>
          <p:nvPr/>
        </p:nvSpPr>
        <p:spPr>
          <a:xfrm>
            <a:off x="1189923" y="718615"/>
            <a:ext cx="4070616" cy="436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917" tIns="35917" rIns="35917" bIns="35917">
            <a:spAutoFit/>
          </a:bodyPr>
          <a:lstStyle>
            <a:lvl1pPr algn="l" defTabSz="1295400">
              <a:buClr>
                <a:srgbClr val="000000"/>
              </a:buClr>
              <a:buFont typeface="Helvetica Light"/>
              <a:defRPr b="0" sz="1800">
                <a:uFill>
                  <a:solidFill>
                    <a:srgbClr val="00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KATA Jet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